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0" r:id="rId2"/>
    <p:sldId id="290" r:id="rId3"/>
    <p:sldId id="387" r:id="rId4"/>
    <p:sldId id="296" r:id="rId5"/>
    <p:sldId id="298" r:id="rId6"/>
    <p:sldId id="382" r:id="rId7"/>
    <p:sldId id="383" r:id="rId8"/>
    <p:sldId id="384" r:id="rId9"/>
    <p:sldId id="385" r:id="rId10"/>
    <p:sldId id="307" r:id="rId11"/>
    <p:sldId id="388" r:id="rId12"/>
    <p:sldId id="311" r:id="rId13"/>
    <p:sldId id="350" r:id="rId14"/>
    <p:sldId id="391" r:id="rId15"/>
    <p:sldId id="389" r:id="rId16"/>
    <p:sldId id="36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5" autoAdjust="0"/>
  </p:normalViewPr>
  <p:slideViewPr>
    <p:cSldViewPr>
      <p:cViewPr varScale="1">
        <p:scale>
          <a:sx n="111" d="100"/>
          <a:sy n="111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Peregrine Data: All</a:t>
            </a:r>
          </a:p>
          <a:p>
            <a:pPr>
              <a:defRPr/>
            </a:pPr>
            <a:r>
              <a:rPr lang="en-US" sz="1200"/>
              <a:t>ACBSP</a:t>
            </a:r>
            <a:r>
              <a:rPr lang="en-US" sz="1200" baseline="0"/>
              <a:t> Figure 6.5 Category</a:t>
            </a:r>
          </a:p>
          <a:p>
            <a:pPr>
              <a:defRPr/>
            </a:pPr>
            <a:r>
              <a:rPr lang="en-US" sz="1200" baseline="0"/>
              <a:t>SACS: Goal 1, Measure 1</a:t>
            </a:r>
          </a:p>
          <a:p>
            <a:pPr>
              <a:defRPr/>
            </a:pPr>
            <a:r>
              <a:rPr lang="en-US" sz="1200" baseline="0"/>
              <a:t>Attachment 2 </a:t>
            </a:r>
          </a:p>
        </c:rich>
      </c:tx>
      <c:layout>
        <c:manualLayout>
          <c:xMode val="edge"/>
          <c:yMode val="edge"/>
          <c:x val="0.32982147772008547"/>
          <c:y val="1.83430991076471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00195787534928"/>
          <c:y val="0.27890720212183101"/>
          <c:w val="0.71272522834439467"/>
          <c:h val="0.43529514206053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test'!$B$96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test'!$A$40:$A$44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test'!$B$40:$B$44</c:f>
              <c:numCache>
                <c:formatCode>0</c:formatCode>
                <c:ptCount val="5"/>
                <c:pt idx="0">
                  <c:v>52</c:v>
                </c:pt>
                <c:pt idx="1">
                  <c:v>49</c:v>
                </c:pt>
                <c:pt idx="2">
                  <c:v>58</c:v>
                </c:pt>
                <c:pt idx="3">
                  <c:v>53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5-4A01-8CE2-3ADFFE17A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693448"/>
        <c:axId val="389695016"/>
      </c:barChart>
      <c:catAx>
        <c:axId val="389693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53</a:t>
                </a:r>
                <a:r>
                  <a:rPr lang="en-US" sz="1200" baseline="30000"/>
                  <a:t>rd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0776035755482228"/>
              <c:y val="0.86989655836726565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389695016"/>
        <c:crosses val="autoZero"/>
        <c:auto val="1"/>
        <c:lblAlgn val="ctr"/>
        <c:lblOffset val="100"/>
        <c:noMultiLvlLbl val="0"/>
      </c:catAx>
      <c:valAx>
        <c:axId val="38969501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National</a:t>
                </a:r>
                <a:r>
                  <a:rPr lang="en-US" baseline="0"/>
                  <a:t> Percentile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6.0363817328146822E-2"/>
              <c:y val="0.3340940858257725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3896934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Information Systems</a:t>
            </a:r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i.</a:t>
            </a:r>
          </a:p>
          <a:p>
            <a:pPr>
              <a:defRPr sz="1200"/>
            </a:pPr>
            <a:r>
              <a:rPr lang="en-US" sz="1200" baseline="0"/>
              <a:t>SACS: Goal 1, Measure 1, PLO 9</a:t>
            </a:r>
          </a:p>
          <a:p>
            <a:pPr>
              <a:defRPr sz="1200"/>
            </a:pPr>
            <a:r>
              <a:rPr lang="en-US" sz="1200" baseline="0"/>
              <a:t>Attachment 11</a:t>
            </a:r>
          </a:p>
        </c:rich>
      </c:tx>
      <c:layout>
        <c:manualLayout>
          <c:xMode val="edge"/>
          <c:yMode val="edge"/>
          <c:x val="0.30229609191634638"/>
          <c:y val="1.8610371284974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694822052006769"/>
          <c:y val="0.26853792790082376"/>
          <c:w val="0.77197581954412919"/>
          <c:h val="0.43598205033845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test'!$B$224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test'!$A$234:$A$238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test'!$B$234:$B$238</c:f>
              <c:numCache>
                <c:formatCode>0</c:formatCode>
                <c:ptCount val="5"/>
                <c:pt idx="0">
                  <c:v>57</c:v>
                </c:pt>
                <c:pt idx="1">
                  <c:v>53</c:v>
                </c:pt>
                <c:pt idx="2">
                  <c:v>64</c:v>
                </c:pt>
                <c:pt idx="3">
                  <c:v>51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3-482D-9149-7B780211D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67672"/>
        <c:axId val="392268456"/>
      </c:barChart>
      <c:catAx>
        <c:axId val="392267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55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0884177641852806"/>
              <c:y val="0.8648413432845064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2268456"/>
        <c:crosses val="autoZero"/>
        <c:auto val="1"/>
        <c:lblAlgn val="ctr"/>
        <c:lblOffset val="100"/>
        <c:noMultiLvlLbl val="0"/>
      </c:catAx>
      <c:valAx>
        <c:axId val="39226845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9.1241013398519616E-2"/>
              <c:y val="0.2897334957131458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2267672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Peregrine Data: QM &amp; Stats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ACBSP</a:t>
            </a:r>
            <a:r>
              <a:rPr lang="en-US" sz="1200" baseline="0"/>
              <a:t> Figure 6.5 Category: j. </a:t>
            </a:r>
            <a:endParaRPr lang="en-US"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SACS: Goal 1, Measure 1, PLO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Attachment 12 </a:t>
            </a:r>
            <a:endParaRPr lang="en-US" sz="1200" b="0"/>
          </a:p>
        </c:rich>
      </c:tx>
      <c:layout>
        <c:manualLayout>
          <c:xMode val="edge"/>
          <c:yMode val="edge"/>
          <c:x val="0.31524248775350011"/>
          <c:y val="1.24340522021326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288508544147028"/>
          <c:y val="0.26191988293062451"/>
          <c:w val="0.76338692719952805"/>
          <c:h val="0.44960423162452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test'!$B$245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test'!$A$255:$A$259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test'!$B$255:$B$259</c:f>
              <c:numCache>
                <c:formatCode>0</c:formatCode>
                <c:ptCount val="5"/>
                <c:pt idx="0">
                  <c:v>50</c:v>
                </c:pt>
                <c:pt idx="1">
                  <c:v>43</c:v>
                </c:pt>
                <c:pt idx="2">
                  <c:v>54</c:v>
                </c:pt>
                <c:pt idx="3">
                  <c:v>47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A-4698-8219-7800871CD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23840"/>
        <c:axId val="391224232"/>
      </c:barChart>
      <c:catAx>
        <c:axId val="391223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 Year Average: 48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</a:p>
            </c:rich>
          </c:tx>
          <c:layout>
            <c:manualLayout>
              <c:xMode val="edge"/>
              <c:yMode val="edge"/>
              <c:x val="0.33821621221454873"/>
              <c:y val="0.8688207492675005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24232"/>
        <c:crosses val="autoZero"/>
        <c:auto val="1"/>
        <c:lblAlgn val="ctr"/>
        <c:lblOffset val="100"/>
        <c:noMultiLvlLbl val="0"/>
      </c:catAx>
      <c:valAx>
        <c:axId val="391224232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9.0650365609977898E-2"/>
              <c:y val="0.3051732790776534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23840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06418771996527"/>
          <c:y val="0.28866542609417356"/>
          <c:w val="0.78295965748505969"/>
          <c:h val="0.4368286653934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test'!$B$266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test'!$A$276:$A$280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test'!$B$276:$B$280</c:f>
              <c:numCache>
                <c:formatCode>0</c:formatCode>
                <c:ptCount val="5"/>
                <c:pt idx="0">
                  <c:v>55</c:v>
                </c:pt>
                <c:pt idx="1">
                  <c:v>54</c:v>
                </c:pt>
                <c:pt idx="2">
                  <c:v>61</c:v>
                </c:pt>
                <c:pt idx="3">
                  <c:v>57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6-4B75-8BBF-6DD32A053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19920"/>
        <c:axId val="391222272"/>
      </c:barChart>
      <c:catAx>
        <c:axId val="391219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56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</a:p>
            </c:rich>
          </c:tx>
          <c:layout>
            <c:manualLayout>
              <c:xMode val="edge"/>
              <c:yMode val="edge"/>
              <c:x val="0.31929162771422237"/>
              <c:y val="0.8827730879635604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22272"/>
        <c:crosses val="autoZero"/>
        <c:auto val="1"/>
        <c:lblAlgn val="ctr"/>
        <c:lblOffset val="100"/>
        <c:noMultiLvlLbl val="0"/>
      </c:catAx>
      <c:valAx>
        <c:axId val="391222272"/>
        <c:scaling>
          <c:orientation val="minMax"/>
          <c:max val="7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7.0835187993173163E-2"/>
              <c:y val="0.3392573567167835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1992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GLO-BUS Data: Marketing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ACBSP Figure 6.5 Category a. 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SACS Goal 1, Measure 2, PLO 1.1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Attachment 15 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8988429345690586"/>
          <c:y val="3.1527974786754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97818456411933"/>
          <c:y val="0.23695971355504711"/>
          <c:w val="0.78892968448873968"/>
          <c:h val="0.50411706066022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'UG Glo-Bus'!$D$13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'UG Glo-Bus'!$C$26:$C$30</c:f>
              <c:strCache>
                <c:ptCount val="5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</c:strCache>
            </c:strRef>
          </c:cat>
          <c:val>
            <c:numRef>
              <c:f>'UG Glo-Bus'!$D$26:$D$30</c:f>
              <c:numCache>
                <c:formatCode>General</c:formatCode>
                <c:ptCount val="5"/>
                <c:pt idx="0">
                  <c:v>41</c:v>
                </c:pt>
                <c:pt idx="1">
                  <c:v>53</c:v>
                </c:pt>
                <c:pt idx="2">
                  <c:v>52</c:v>
                </c:pt>
                <c:pt idx="3">
                  <c:v>50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2-4805-A534-B8C2A9E34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407080"/>
        <c:axId val="425410216"/>
      </c:barChart>
      <c:catAx>
        <c:axId val="425407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effectLst/>
                  </a:rPr>
                  <a:t>5 Year Average: 50</a:t>
                </a:r>
                <a:r>
                  <a:rPr lang="en-US" sz="1200" b="1" baseline="30000">
                    <a:solidFill>
                      <a:sysClr val="windowText" lastClr="000000"/>
                    </a:solidFill>
                    <a:effectLst/>
                  </a:rPr>
                  <a:t>th </a:t>
                </a:r>
                <a:r>
                  <a:rPr lang="en-US" sz="1200" b="1">
                    <a:solidFill>
                      <a:sysClr val="windowText" lastClr="000000"/>
                    </a:solidFill>
                    <a:effectLst/>
                  </a:rPr>
                  <a:t>Percentile</a:t>
                </a:r>
              </a:p>
            </c:rich>
          </c:tx>
          <c:layout>
            <c:manualLayout>
              <c:xMode val="edge"/>
              <c:yMode val="edge"/>
              <c:x val="0.30390956845476558"/>
              <c:y val="0.89639440636010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10216"/>
        <c:crosses val="autoZero"/>
        <c:auto val="1"/>
        <c:lblAlgn val="ctr"/>
        <c:lblOffset val="100"/>
        <c:noMultiLvlLbl val="0"/>
      </c:catAx>
      <c:valAx>
        <c:axId val="42541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Percentile Score</a:t>
                </a:r>
              </a:p>
            </c:rich>
          </c:tx>
          <c:layout>
            <c:manualLayout>
              <c:xMode val="edge"/>
              <c:yMode val="edge"/>
              <c:x val="2.7707227982061201E-2"/>
              <c:y val="0.381165600256465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07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GLO-BUS Data: Finance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ACBSP Figure 6.5 Category b.</a:t>
            </a:r>
            <a:br>
              <a:rPr lang="en-US" sz="1200" b="1" i="0" baseline="0">
                <a:solidFill>
                  <a:sysClr val="windowText" lastClr="000000"/>
                </a:solidFill>
                <a:effectLst/>
              </a:rPr>
            </a:b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SACS Goal 1, Measure 2, PLO 1.2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Attachment 16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8912938015449491"/>
          <c:y val="2.0419497305546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93750344144048"/>
          <c:y val="0.24667657108899127"/>
          <c:w val="0.72271284620890919"/>
          <c:h val="0.52201482962142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'UG Glo-Bus'!$D$35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'UG Glo-Bus'!$C$48:$C$52</c:f>
              <c:strCache>
                <c:ptCount val="5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</c:strCache>
            </c:strRef>
          </c:cat>
          <c:val>
            <c:numRef>
              <c:f>'UG Glo-Bus'!$D$48:$D$52</c:f>
              <c:numCache>
                <c:formatCode>General</c:formatCode>
                <c:ptCount val="5"/>
                <c:pt idx="0">
                  <c:v>76</c:v>
                </c:pt>
                <c:pt idx="1">
                  <c:v>69</c:v>
                </c:pt>
                <c:pt idx="2">
                  <c:v>73</c:v>
                </c:pt>
                <c:pt idx="3">
                  <c:v>65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F-4A8F-BF8D-285AA7632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412176"/>
        <c:axId val="425408648"/>
      </c:barChart>
      <c:catAx>
        <c:axId val="425412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5 Year Average: 69</a:t>
                </a:r>
                <a:r>
                  <a:rPr lang="en-US" sz="1200" b="1" i="0" baseline="30000">
                    <a:solidFill>
                      <a:sysClr val="windowText" lastClr="000000"/>
                    </a:solidFill>
                    <a:effectLst/>
                  </a:rPr>
                  <a:t>th</a:t>
                </a: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 Percentile </a:t>
                </a:r>
                <a:endParaRPr lang="en-US" sz="1200" b="1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4447359120533688"/>
              <c:y val="0.892876649423967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08648"/>
        <c:crosses val="autoZero"/>
        <c:auto val="1"/>
        <c:lblAlgn val="ctr"/>
        <c:lblOffset val="100"/>
        <c:noMultiLvlLbl val="0"/>
      </c:catAx>
      <c:valAx>
        <c:axId val="42540864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>
                    <a:solidFill>
                      <a:sysClr val="windowText" lastClr="000000"/>
                    </a:solidFill>
                  </a:rPr>
                  <a:t>Percentile Score</a:t>
                </a:r>
              </a:p>
            </c:rich>
          </c:tx>
          <c:layout>
            <c:manualLayout>
              <c:xMode val="edge"/>
              <c:yMode val="edge"/>
              <c:x val="5.0349650349650353E-2"/>
              <c:y val="0.36065638417932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12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GLO-BUS Data: Accounting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ACBSP Figure 6.5 Category c.</a:t>
            </a:r>
            <a:br>
              <a:rPr lang="en-US" sz="1200" b="1" i="0" baseline="0">
                <a:solidFill>
                  <a:sysClr val="windowText" lastClr="000000"/>
                </a:solidFill>
                <a:effectLst/>
              </a:rPr>
            </a:b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SACS Goal 1, Measure 2, PLO 1.3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Attachment 17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806672827730935"/>
          <c:y val="1.6912521440823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4309784703485"/>
          <c:y val="0.27991149362143691"/>
          <c:w val="0.71991564341170644"/>
          <c:h val="0.46133553073307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'UG Glo-Bus'!$D$58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'UG Glo-Bus'!$C$71:$C$75</c:f>
              <c:strCache>
                <c:ptCount val="5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</c:strCache>
            </c:strRef>
          </c:cat>
          <c:val>
            <c:numRef>
              <c:f>'UG Glo-Bus'!$D$71:$D$75</c:f>
              <c:numCache>
                <c:formatCode>General</c:formatCode>
                <c:ptCount val="5"/>
                <c:pt idx="0">
                  <c:v>70</c:v>
                </c:pt>
                <c:pt idx="1">
                  <c:v>78</c:v>
                </c:pt>
                <c:pt idx="2">
                  <c:v>71</c:v>
                </c:pt>
                <c:pt idx="3">
                  <c:v>74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D-43B8-BF9A-77A95FE7A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21848"/>
        <c:axId val="316724592"/>
      </c:barChart>
      <c:catAx>
        <c:axId val="316721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5 Year Average: 72</a:t>
                </a:r>
                <a:r>
                  <a:rPr lang="en-US" sz="1200" b="1" i="0" baseline="30000">
                    <a:solidFill>
                      <a:sysClr val="windowText" lastClr="000000"/>
                    </a:solidFill>
                    <a:effectLst/>
                  </a:rPr>
                  <a:t>nd</a:t>
                </a: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 Percentile </a:t>
                </a:r>
                <a:endParaRPr lang="en-US" sz="12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2578098075069861"/>
              <c:y val="0.85857673451195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24592"/>
        <c:crosses val="autoZero"/>
        <c:auto val="1"/>
        <c:lblAlgn val="ctr"/>
        <c:lblOffset val="100"/>
        <c:noMultiLvlLbl val="0"/>
      </c:catAx>
      <c:valAx>
        <c:axId val="316724592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>
                    <a:solidFill>
                      <a:sysClr val="windowText" lastClr="000000"/>
                    </a:solidFill>
                  </a:rPr>
                  <a:t>Percentile</a:t>
                </a:r>
                <a:r>
                  <a:rPr lang="en-US" sz="900" b="1" baseline="0">
                    <a:solidFill>
                      <a:sysClr val="windowText" lastClr="000000"/>
                    </a:solidFill>
                  </a:rPr>
                  <a:t> Score</a:t>
                </a:r>
                <a:endParaRPr lang="en-US" sz="9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8335591890893022E-2"/>
              <c:y val="0.336632790087285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21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GLO-BUS Data: Management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ACBSP Figure 6.5 Category d.</a:t>
            </a:r>
            <a:br>
              <a:rPr lang="en-US" sz="1200" b="1" i="0" baseline="0">
                <a:solidFill>
                  <a:sysClr val="windowText" lastClr="000000"/>
                </a:solidFill>
                <a:effectLst/>
              </a:rPr>
            </a:b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SACS Goal 1, Measure 2, PLO 1.4</a:t>
            </a:r>
          </a:p>
          <a:p>
            <a:pPr>
              <a:defRPr sz="1200"/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Attachment 18 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6462224700306664"/>
          <c:y val="1.921229586935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4309784703485"/>
          <c:y val="0.2172431616076809"/>
          <c:w val="0.70872683222289534"/>
          <c:h val="0.55109865589567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'UG Glo-Bus'!$B$104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'UG Glo-Bus'!$A$117:$A$121</c:f>
              <c:strCache>
                <c:ptCount val="5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</c:strCache>
            </c:strRef>
          </c:cat>
          <c:val>
            <c:numRef>
              <c:f>'UG Glo-Bus'!$B$117:$B$121</c:f>
              <c:numCache>
                <c:formatCode>0</c:formatCode>
                <c:ptCount val="5"/>
                <c:pt idx="0">
                  <c:v>61</c:v>
                </c:pt>
                <c:pt idx="1">
                  <c:v>46</c:v>
                </c:pt>
                <c:pt idx="2">
                  <c:v>62</c:v>
                </c:pt>
                <c:pt idx="3">
                  <c:v>53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A-4059-B854-D206E3FED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177912"/>
        <c:axId val="438178304"/>
      </c:barChart>
      <c:catAx>
        <c:axId val="438177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5 Year Average: 56</a:t>
                </a:r>
                <a:r>
                  <a:rPr lang="en-US" sz="1200" b="1" i="0" baseline="30000">
                    <a:solidFill>
                      <a:sysClr val="windowText" lastClr="000000"/>
                    </a:solidFill>
                    <a:effectLst/>
                  </a:rPr>
                  <a:t>th</a:t>
                </a: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 Percentile</a:t>
                </a:r>
              </a:p>
            </c:rich>
          </c:tx>
          <c:layout>
            <c:manualLayout>
              <c:xMode val="edge"/>
              <c:yMode val="edge"/>
              <c:x val="0.31461072244698157"/>
              <c:y val="0.874654897244472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78304"/>
        <c:crosses val="autoZero"/>
        <c:auto val="1"/>
        <c:lblAlgn val="ctr"/>
        <c:lblOffset val="100"/>
        <c:noMultiLvlLbl val="0"/>
      </c:catAx>
      <c:valAx>
        <c:axId val="4381783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>
                    <a:solidFill>
                      <a:sysClr val="windowText" lastClr="000000"/>
                    </a:solidFill>
                  </a:rPr>
                  <a:t>Percentile Scores</a:t>
                </a:r>
              </a:p>
            </c:rich>
          </c:tx>
          <c:layout>
            <c:manualLayout>
              <c:xMode val="edge"/>
              <c:yMode val="edge"/>
              <c:x val="8.8591857354779188E-2"/>
              <c:y val="0.365021058414209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77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ysClr val="windowText" lastClr="000000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GLO-BUS Data: All</a:t>
            </a:r>
          </a:p>
          <a:p>
            <a:pPr>
              <a:defRPr/>
            </a:pPr>
            <a:r>
              <a:rPr lang="en-US" sz="1200"/>
              <a:t>ACBSP Figure</a:t>
            </a:r>
            <a:r>
              <a:rPr lang="en-US" sz="1200" baseline="0"/>
              <a:t> 6.5</a:t>
            </a:r>
            <a:r>
              <a:rPr lang="en-US" sz="1200"/>
              <a:t> Category a.,</a:t>
            </a:r>
            <a:r>
              <a:rPr lang="en-US" sz="1200" baseline="0"/>
              <a:t> b., c., d.</a:t>
            </a:r>
            <a:br>
              <a:rPr lang="en-US" sz="1200"/>
            </a:br>
            <a:r>
              <a:rPr lang="en-US" sz="1200"/>
              <a:t>SACS Goal 1, Measure 2, PLOs 1,2,3, &amp; 4</a:t>
            </a:r>
            <a:endParaRPr lang="en-US" sz="1200" baseline="0"/>
          </a:p>
          <a:p>
            <a:pPr>
              <a:defRPr/>
            </a:pPr>
            <a:r>
              <a:rPr lang="en-US" sz="1200" baseline="0"/>
              <a:t>Attachment 19</a:t>
            </a:r>
            <a:endParaRPr lang="en-US" sz="1200"/>
          </a:p>
        </c:rich>
      </c:tx>
      <c:layout>
        <c:manualLayout>
          <c:xMode val="edge"/>
          <c:yMode val="edge"/>
          <c:x val="0.21436770571887093"/>
          <c:y val="2.046384720327421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7"/>
          <c:order val="0"/>
          <c:tx>
            <c:strRef>
              <c:f>'UG Glo-Bus'!$B$13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'UG Glo-Bus'!$N$1:$R$1</c:f>
              <c:strCache>
                <c:ptCount val="5"/>
                <c:pt idx="0">
                  <c:v>AY 19-20</c:v>
                </c:pt>
                <c:pt idx="1">
                  <c:v>AY 20-21</c:v>
                </c:pt>
                <c:pt idx="2">
                  <c:v>AY 21-22</c:v>
                </c:pt>
                <c:pt idx="3">
                  <c:v>AY 22-23</c:v>
                </c:pt>
                <c:pt idx="4">
                  <c:v>AY 23-24</c:v>
                </c:pt>
              </c:strCache>
            </c:strRef>
          </c:cat>
          <c:val>
            <c:numRef>
              <c:f>'UG Glo-Bus'!$N$9:$R$9</c:f>
              <c:numCache>
                <c:formatCode>0</c:formatCode>
                <c:ptCount val="5"/>
                <c:pt idx="0">
                  <c:v>62</c:v>
                </c:pt>
                <c:pt idx="1">
                  <c:v>61.5</c:v>
                </c:pt>
                <c:pt idx="2">
                  <c:v>64.5</c:v>
                </c:pt>
                <c:pt idx="3">
                  <c:v>60.5</c:v>
                </c:pt>
                <c:pt idx="4" formatCode="General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2-4DA1-9AAF-F8BB6C7A5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220520"/>
        <c:axId val="318220912"/>
      </c:barChart>
      <c:catAx>
        <c:axId val="318220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 5 Year Average: 62</a:t>
                </a:r>
                <a:r>
                  <a:rPr lang="en-US" sz="1200" baseline="30000"/>
                  <a:t>nd</a:t>
                </a:r>
                <a:r>
                  <a:rPr lang="en-US" sz="1200" baseline="0"/>
                  <a:t> </a:t>
                </a:r>
                <a:r>
                  <a:rPr lang="en-US" sz="1200"/>
                  <a:t>Percentile  </a:t>
                </a:r>
              </a:p>
            </c:rich>
          </c:tx>
          <c:layout>
            <c:manualLayout>
              <c:xMode val="edge"/>
              <c:yMode val="edge"/>
              <c:x val="0.30416945358701486"/>
              <c:y val="0.9106240130624871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18220912"/>
        <c:crosses val="autoZero"/>
        <c:auto val="1"/>
        <c:lblAlgn val="ctr"/>
        <c:lblOffset val="100"/>
        <c:noMultiLvlLbl val="0"/>
      </c:catAx>
      <c:valAx>
        <c:axId val="318220912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Percentile</a:t>
                </a:r>
                <a:r>
                  <a:rPr lang="en-US" baseline="0"/>
                  <a:t> Scores</a:t>
                </a:r>
                <a:endParaRPr lang="en-US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1822052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 w="38100">
      <a:solidFill>
        <a:sysClr val="windowText" lastClr="000000"/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200"/>
              <a:t>Critical Thinking</a:t>
            </a:r>
          </a:p>
          <a:p>
            <a:pPr algn="ctr">
              <a:defRPr sz="1200"/>
            </a:pPr>
            <a:r>
              <a:rPr lang="en-US" sz="1200"/>
              <a:t>Goal 2</a:t>
            </a:r>
          </a:p>
          <a:p>
            <a:pPr algn="ctr">
              <a:defRPr sz="1200"/>
            </a:pPr>
            <a:r>
              <a:rPr lang="en-US" sz="1200"/>
              <a:t>Measure 1 and Measure 2 </a:t>
            </a:r>
          </a:p>
          <a:p>
            <a:pPr algn="ctr">
              <a:defRPr sz="1200"/>
            </a:pPr>
            <a:r>
              <a:rPr lang="en-US" sz="1200"/>
              <a:t>Attachment 19</a:t>
            </a:r>
          </a:p>
        </c:rich>
      </c:tx>
      <c:layout>
        <c:manualLayout>
          <c:xMode val="edge"/>
          <c:yMode val="edge"/>
          <c:x val="0.32273778138782006"/>
          <c:y val="3.4160754426427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13520389893817"/>
          <c:y val="0.25542378455764281"/>
          <c:w val="0.80846001238835097"/>
          <c:h val="0.6004140145872428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CthIntg!$A$2</c:f>
              <c:strCache>
                <c:ptCount val="1"/>
                <c:pt idx="0">
                  <c:v>Cth Intg.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CthIntg!$N$1:$R$1</c:f>
              <c:strCache>
                <c:ptCount val="5"/>
                <c:pt idx="0">
                  <c:v>19-20</c:v>
                </c:pt>
                <c:pt idx="1">
                  <c:v>20-21</c:v>
                </c:pt>
                <c:pt idx="2">
                  <c:v>21-22</c:v>
                </c:pt>
                <c:pt idx="3">
                  <c:v>22-23</c:v>
                </c:pt>
                <c:pt idx="4">
                  <c:v>23-24</c:v>
                </c:pt>
              </c:strCache>
            </c:strRef>
          </c:cat>
          <c:val>
            <c:numRef>
              <c:f>CthIntg!$N$2:$R$2</c:f>
              <c:numCache>
                <c:formatCode>0.00</c:formatCode>
                <c:ptCount val="5"/>
                <c:pt idx="0">
                  <c:v>4.6100000000000003</c:v>
                </c:pt>
                <c:pt idx="1">
                  <c:v>4.3</c:v>
                </c:pt>
                <c:pt idx="2">
                  <c:v>4.34</c:v>
                </c:pt>
                <c:pt idx="3">
                  <c:v>4.46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B-468D-8627-35D5290DB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81120"/>
        <c:axId val="133407488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CthIntg!$A$4</c15:sqref>
                        </c15:formulaRef>
                      </c:ext>
                    </c:extLst>
                    <c:strCache>
                      <c:ptCount val="1"/>
                      <c:pt idx="0">
                        <c:v>Trend</c:v>
                      </c:pt>
                    </c:strCache>
                  </c:strRef>
                </c:tx>
                <c:spPr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CthIntg!$N$1:$R$1</c15:sqref>
                        </c15:formulaRef>
                      </c:ext>
                    </c:extLst>
                    <c:strCache>
                      <c:ptCount val="5"/>
                      <c:pt idx="0">
                        <c:v>19-20</c:v>
                      </c:pt>
                      <c:pt idx="1">
                        <c:v>20-21</c:v>
                      </c:pt>
                      <c:pt idx="2">
                        <c:v>21-22</c:v>
                      </c:pt>
                      <c:pt idx="3">
                        <c:v>22-23</c:v>
                      </c:pt>
                      <c:pt idx="4">
                        <c:v>23-24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CthIntg!$J$4:$N$4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A9B-468D-8627-35D5290DBE0E}"/>
                  </c:ext>
                </c:extLst>
              </c15:ser>
            </c15:filteredBarSeries>
          </c:ext>
        </c:extLst>
      </c:barChart>
      <c:catAx>
        <c:axId val="13338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407488"/>
        <c:crosses val="autoZero"/>
        <c:auto val="1"/>
        <c:lblAlgn val="ctr"/>
        <c:lblOffset val="100"/>
        <c:noMultiLvlLbl val="0"/>
      </c:catAx>
      <c:valAx>
        <c:axId val="133407488"/>
        <c:scaling>
          <c:orientation val="minMax"/>
          <c:max val="5"/>
          <c:min val="3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3381120"/>
        <c:crosses val="autoZero"/>
        <c:crossBetween val="between"/>
        <c:majorUnit val="0.5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Ability to Perform</a:t>
            </a:r>
            <a:r>
              <a:rPr lang="en-US" b="1" baseline="0">
                <a:solidFill>
                  <a:sysClr val="windowText" lastClr="000000"/>
                </a:solidFill>
              </a:rPr>
              <a:t> Research</a:t>
            </a:r>
          </a:p>
          <a:p>
            <a:pPr>
              <a:defRPr b="1"/>
            </a:pPr>
            <a:r>
              <a:rPr lang="en-US" b="1" baseline="0">
                <a:solidFill>
                  <a:sysClr val="windowText" lastClr="000000"/>
                </a:solidFill>
              </a:rPr>
              <a:t>Goal 3</a:t>
            </a:r>
          </a:p>
          <a:p>
            <a:pPr>
              <a:defRPr b="1"/>
            </a:pPr>
            <a:r>
              <a:rPr lang="en-US" b="1" baseline="0">
                <a:solidFill>
                  <a:sysClr val="windowText" lastClr="000000"/>
                </a:solidFill>
              </a:rPr>
              <a:t>Measure 1 and Measure 2</a:t>
            </a:r>
          </a:p>
          <a:p>
            <a:pPr>
              <a:defRPr b="1"/>
            </a:pPr>
            <a:r>
              <a:rPr lang="en-US" b="1" baseline="0">
                <a:solidFill>
                  <a:sysClr val="windowText" lastClr="000000"/>
                </a:solidFill>
              </a:rPr>
              <a:t>Attachment 20</a:t>
            </a:r>
            <a:endParaRPr lang="en-US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 w="127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42783024214991E-2"/>
          <c:y val="0.34897314375987359"/>
          <c:w val="0.88390317489383596"/>
          <c:h val="0.51201316067719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428150021070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D3-406F-B08E-C4A187010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Research!$A$1:$E$1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</c:v>
                </c:pt>
                <c:pt idx="4">
                  <c:v>24-25</c:v>
                </c:pt>
              </c:strCache>
            </c:strRef>
          </c:cat>
          <c:val>
            <c:numRef>
              <c:f>Research!$A$2:$E$2</c:f>
              <c:numCache>
                <c:formatCode>General</c:formatCode>
                <c:ptCount val="5"/>
                <c:pt idx="0">
                  <c:v>4.3600000000000003</c:v>
                </c:pt>
                <c:pt idx="1">
                  <c:v>4.34</c:v>
                </c:pt>
                <c:pt idx="2">
                  <c:v>4.34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D3-406F-B08E-C4A187010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2490936"/>
        <c:axId val="572491264"/>
      </c:barChart>
      <c:catAx>
        <c:axId val="57249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91264"/>
        <c:crossesAt val="3.5"/>
        <c:auto val="1"/>
        <c:lblAlgn val="ctr"/>
        <c:lblOffset val="100"/>
        <c:noMultiLvlLbl val="0"/>
      </c:catAx>
      <c:valAx>
        <c:axId val="572491264"/>
        <c:scaling>
          <c:orientation val="minMax"/>
          <c:max val="5"/>
          <c:min val="3.5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90936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Peregrine Data:</a:t>
            </a:r>
            <a:r>
              <a:rPr lang="en-US" sz="1200" baseline="0"/>
              <a:t> </a:t>
            </a:r>
            <a:r>
              <a:rPr lang="en-US" sz="1200"/>
              <a:t>Marketing</a:t>
            </a:r>
          </a:p>
          <a:p>
            <a:pPr>
              <a:defRPr/>
            </a:pPr>
            <a:r>
              <a:rPr lang="en-US" sz="1200"/>
              <a:t>ACBSP</a:t>
            </a:r>
            <a:r>
              <a:rPr lang="en-US" sz="1200" baseline="0"/>
              <a:t> Figure 6.5 Category: a.</a:t>
            </a:r>
          </a:p>
          <a:p>
            <a:pPr>
              <a:defRPr/>
            </a:pPr>
            <a:r>
              <a:rPr lang="en-US" sz="1200" baseline="0"/>
              <a:t>SACS: Goal 1, Measure 1, PLO 1</a:t>
            </a:r>
          </a:p>
          <a:p>
            <a:pPr>
              <a:defRPr/>
            </a:pPr>
            <a:r>
              <a:rPr lang="en-US" sz="1200" baseline="0"/>
              <a:t>Attachment 3 </a:t>
            </a:r>
          </a:p>
        </c:rich>
      </c:tx>
      <c:layout>
        <c:manualLayout>
          <c:xMode val="edge"/>
          <c:yMode val="edge"/>
          <c:x val="0.29472934886829183"/>
          <c:y val="1.23595560291763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371805807869854"/>
          <c:y val="0.25824422091611893"/>
          <c:w val="0.76028286548516755"/>
          <c:h val="0.43355652531391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test'!$B$96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test'!$A$64:$A$68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test'!$B$64:$B$68</c:f>
              <c:numCache>
                <c:formatCode>0</c:formatCode>
                <c:ptCount val="5"/>
                <c:pt idx="0">
                  <c:v>60</c:v>
                </c:pt>
                <c:pt idx="1">
                  <c:v>53</c:v>
                </c:pt>
                <c:pt idx="2">
                  <c:v>62</c:v>
                </c:pt>
                <c:pt idx="3" formatCode="General">
                  <c:v>62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9-42E6-977C-51DC4240C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73552"/>
        <c:axId val="392272376"/>
      </c:barChart>
      <c:catAx>
        <c:axId val="39227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59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29920659364073954"/>
              <c:y val="0.87372653590191507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392272376"/>
        <c:crosses val="autoZero"/>
        <c:auto val="1"/>
        <c:lblAlgn val="ctr"/>
        <c:lblOffset val="100"/>
        <c:noMultiLvlLbl val="0"/>
      </c:catAx>
      <c:valAx>
        <c:axId val="39227237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National</a:t>
                </a:r>
                <a:r>
                  <a:rPr lang="en-US" baseline="0"/>
                  <a:t> Percentile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475098642693025E-2"/>
              <c:y val="0.3226199880673501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39227355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Engagement Attitude Towards Business</a:t>
            </a:r>
            <a:r>
              <a:rPr lang="en-US" sz="1200" b="1" baseline="0">
                <a:solidFill>
                  <a:sysClr val="windowText" lastClr="000000"/>
                </a:solidFill>
              </a:rPr>
              <a:t> Education</a:t>
            </a:r>
            <a:endParaRPr lang="en-US" sz="1200" b="1">
              <a:solidFill>
                <a:sysClr val="windowText" lastClr="000000"/>
              </a:solidFill>
            </a:endParaRPr>
          </a:p>
          <a:p>
            <a:pPr>
              <a:defRPr sz="1200">
                <a:solidFill>
                  <a:sysClr val="windowText" lastClr="000000"/>
                </a:solidFill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Goal 4,</a:t>
            </a:r>
            <a:r>
              <a:rPr lang="en-US" sz="1200" b="1" baseline="0">
                <a:solidFill>
                  <a:sysClr val="windowText" lastClr="000000"/>
                </a:solidFill>
              </a:rPr>
              <a:t> Measure 1</a:t>
            </a:r>
          </a:p>
          <a:p>
            <a:pPr>
              <a:defRPr sz="1200">
                <a:solidFill>
                  <a:sysClr val="windowText" lastClr="000000"/>
                </a:solidFill>
              </a:defRPr>
            </a:pPr>
            <a:r>
              <a:rPr lang="en-US" sz="1200" b="1" baseline="0">
                <a:solidFill>
                  <a:sysClr val="windowText" lastClr="000000"/>
                </a:solidFill>
              </a:rPr>
              <a:t>Attachment 21</a:t>
            </a:r>
            <a:endParaRPr lang="en-US" sz="12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1801162841657779"/>
          <c:y val="3.9545265051267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27161750177028E-2"/>
          <c:y val="0.23061654117170913"/>
          <c:w val="0.89655796150481193"/>
          <c:h val="0.613572834645669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Attitude!$B$5:$F$5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</c:v>
                </c:pt>
                <c:pt idx="4">
                  <c:v>24-25</c:v>
                </c:pt>
              </c:strCache>
            </c:strRef>
          </c:cat>
          <c:val>
            <c:numRef>
              <c:f>Attitude!$B$6:$F$6</c:f>
              <c:numCache>
                <c:formatCode>General</c:formatCode>
                <c:ptCount val="5"/>
                <c:pt idx="0">
                  <c:v>4.16</c:v>
                </c:pt>
                <c:pt idx="1">
                  <c:v>4.12</c:v>
                </c:pt>
                <c:pt idx="2">
                  <c:v>4.29</c:v>
                </c:pt>
                <c:pt idx="3">
                  <c:v>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2-4935-9579-6A7AFC82E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442552"/>
        <c:axId val="586440912"/>
      </c:barChart>
      <c:catAx>
        <c:axId val="5864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440912"/>
        <c:crosses val="autoZero"/>
        <c:auto val="1"/>
        <c:lblAlgn val="ctr"/>
        <c:lblOffset val="100"/>
        <c:noMultiLvlLbl val="0"/>
      </c:catAx>
      <c:valAx>
        <c:axId val="586440912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442552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81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787264909643317E-2"/>
          <c:y val="0.21084834118918527"/>
          <c:w val="0.89655796150481193"/>
          <c:h val="0.62408209390492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Attitude!$A$2</c:f>
              <c:strCache>
                <c:ptCount val="1"/>
                <c:pt idx="0">
                  <c:v>Emotional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Attitude!$B$1:$F$1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 </c:v>
                </c:pt>
                <c:pt idx="4">
                  <c:v>24-25</c:v>
                </c:pt>
              </c:strCache>
            </c:strRef>
          </c:cat>
          <c:val>
            <c:numRef>
              <c:f>Attitude!$B$2:$F$2</c:f>
              <c:numCache>
                <c:formatCode>General</c:formatCode>
                <c:ptCount val="5"/>
                <c:pt idx="0">
                  <c:v>4.03</c:v>
                </c:pt>
                <c:pt idx="1">
                  <c:v>3.97</c:v>
                </c:pt>
                <c:pt idx="2">
                  <c:v>4.18</c:v>
                </c:pt>
                <c:pt idx="3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2-442B-99A7-3D34F26DFE89}"/>
            </c:ext>
          </c:extLst>
        </c:ser>
        <c:ser>
          <c:idx val="1"/>
          <c:order val="1"/>
          <c:tx>
            <c:strRef>
              <c:f>Attitude!$A$3</c:f>
              <c:strCache>
                <c:ptCount val="1"/>
                <c:pt idx="0">
                  <c:v>Cognitive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Attitude!$B$1:$F$1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 </c:v>
                </c:pt>
                <c:pt idx="4">
                  <c:v>24-25</c:v>
                </c:pt>
              </c:strCache>
            </c:strRef>
          </c:cat>
          <c:val>
            <c:numRef>
              <c:f>Attitude!$B$3:$F$3</c:f>
              <c:numCache>
                <c:formatCode>General</c:formatCode>
                <c:ptCount val="5"/>
                <c:pt idx="0">
                  <c:v>4.26</c:v>
                </c:pt>
                <c:pt idx="1">
                  <c:v>4.07</c:v>
                </c:pt>
                <c:pt idx="2">
                  <c:v>4.34</c:v>
                </c:pt>
                <c:pt idx="3">
                  <c:v>4.2699999999999996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22-442B-99A7-3D34F26DFE89}"/>
            </c:ext>
          </c:extLst>
        </c:ser>
        <c:ser>
          <c:idx val="2"/>
          <c:order val="2"/>
          <c:tx>
            <c:strRef>
              <c:f>Attitude!$A$4</c:f>
              <c:strCache>
                <c:ptCount val="1"/>
                <c:pt idx="0">
                  <c:v>Behavioral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22-442B-99A7-3D34F26DF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Attitude!$B$1:$F$1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 </c:v>
                </c:pt>
                <c:pt idx="4">
                  <c:v>24-25</c:v>
                </c:pt>
              </c:strCache>
            </c:strRef>
          </c:cat>
          <c:val>
            <c:numRef>
              <c:f>Attitude!$B$4:$F$4</c:f>
              <c:numCache>
                <c:formatCode>General</c:formatCode>
                <c:ptCount val="5"/>
                <c:pt idx="0">
                  <c:v>4.1900000000000004</c:v>
                </c:pt>
                <c:pt idx="1">
                  <c:v>4.32</c:v>
                </c:pt>
                <c:pt idx="2">
                  <c:v>4.3600000000000003</c:v>
                </c:pt>
                <c:pt idx="3">
                  <c:v>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22-442B-99A7-3D34F26DF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358672"/>
        <c:axId val="461361624"/>
      </c:barChart>
      <c:catAx>
        <c:axId val="46135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361624"/>
        <c:crosses val="autoZero"/>
        <c:auto val="1"/>
        <c:lblAlgn val="ctr"/>
        <c:lblOffset val="100"/>
        <c:noMultiLvlLbl val="0"/>
      </c:catAx>
      <c:valAx>
        <c:axId val="461361624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358672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3788796260280548"/>
          <c:y val="0.91205260242123709"/>
          <c:w val="0.52422407479438904"/>
          <c:h val="6.4879346829051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81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Peregrine Data: Finance</a:t>
            </a:r>
          </a:p>
          <a:p>
            <a:pPr>
              <a:defRPr/>
            </a:pPr>
            <a:r>
              <a:rPr lang="en-US" sz="1200"/>
              <a:t>ACBSP</a:t>
            </a:r>
            <a:r>
              <a:rPr lang="en-US" sz="1200" baseline="0"/>
              <a:t> Figure 6.5 Category: b. </a:t>
            </a:r>
          </a:p>
          <a:p>
            <a:pPr>
              <a:defRPr/>
            </a:pPr>
            <a:r>
              <a:rPr lang="en-US" sz="1200" baseline="0"/>
              <a:t>SACS: Goal 1, Measure 1, PLO 2</a:t>
            </a:r>
          </a:p>
          <a:p>
            <a:pPr>
              <a:defRPr/>
            </a:pPr>
            <a:r>
              <a:rPr lang="en-US" sz="1200" baseline="0"/>
              <a:t>Attachment 4 </a:t>
            </a:r>
          </a:p>
        </c:rich>
      </c:tx>
      <c:layout>
        <c:manualLayout>
          <c:xMode val="edge"/>
          <c:yMode val="edge"/>
          <c:x val="0.29630086685308132"/>
          <c:y val="2.07214794940565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063289258653988"/>
          <c:y val="0.27536790415777301"/>
          <c:w val="0.78274822958450951"/>
          <c:h val="0.42220748694791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test'!$B$75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test'!$A$85:$A$89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test'!$B$85:$B$89</c:f>
              <c:numCache>
                <c:formatCode>0</c:formatCode>
                <c:ptCount val="5"/>
                <c:pt idx="0">
                  <c:v>45</c:v>
                </c:pt>
                <c:pt idx="1">
                  <c:v>40</c:v>
                </c:pt>
                <c:pt idx="2">
                  <c:v>50</c:v>
                </c:pt>
                <c:pt idx="3">
                  <c:v>46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A-47C5-A612-3B4A8D71A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73944"/>
        <c:axId val="392268848"/>
      </c:barChart>
      <c:catAx>
        <c:axId val="392273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45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</a:p>
            </c:rich>
          </c:tx>
          <c:layout>
            <c:manualLayout>
              <c:xMode val="edge"/>
              <c:yMode val="edge"/>
              <c:x val="0.30985466077936236"/>
              <c:y val="0.8573947781219031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392268848"/>
        <c:crosses val="autoZero"/>
        <c:auto val="1"/>
        <c:lblAlgn val="ctr"/>
        <c:lblOffset val="100"/>
        <c:noMultiLvlLbl val="0"/>
      </c:catAx>
      <c:valAx>
        <c:axId val="392268848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National</a:t>
                </a:r>
                <a:r>
                  <a:rPr lang="en-US" baseline="0"/>
                  <a:t> Percentile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5301342049224982E-2"/>
              <c:y val="0.31657101609977373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3922739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Accounting</a:t>
            </a:r>
          </a:p>
          <a:p>
            <a:pPr>
              <a:defRPr sz="1200"/>
            </a:pPr>
            <a:r>
              <a:rPr lang="en-US" sz="1200"/>
              <a:t>ACBSP Figure</a:t>
            </a:r>
            <a:r>
              <a:rPr lang="en-US" sz="1200" baseline="0"/>
              <a:t> 6.5</a:t>
            </a:r>
            <a:r>
              <a:rPr lang="en-US" sz="1200"/>
              <a:t> Category: c. </a:t>
            </a:r>
          </a:p>
          <a:p>
            <a:pPr>
              <a:defRPr sz="1200"/>
            </a:pPr>
            <a:r>
              <a:rPr lang="en-US" sz="1200"/>
              <a:t>SACS: Goal 1, Measure 1, PLO 3</a:t>
            </a:r>
          </a:p>
          <a:p>
            <a:pPr>
              <a:defRPr sz="1200"/>
            </a:pPr>
            <a:r>
              <a:rPr lang="en-US" sz="1200"/>
              <a:t>Attachment 5 </a:t>
            </a:r>
            <a:endParaRPr lang="en-US" sz="1200" b="0"/>
          </a:p>
        </c:rich>
      </c:tx>
      <c:layout>
        <c:manualLayout>
          <c:xMode val="edge"/>
          <c:yMode val="edge"/>
          <c:x val="0.30939419340384272"/>
          <c:y val="2.20556104140387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60033964111882"/>
          <c:y val="0.29499366699755675"/>
          <c:w val="0.78233693248829861"/>
          <c:h val="0.4111912175409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test'!$B$96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test'!$A$106:$A$110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test'!$B$106:$B$110</c:f>
              <c:numCache>
                <c:formatCode>0</c:formatCode>
                <c:ptCount val="5"/>
                <c:pt idx="0">
                  <c:v>51</c:v>
                </c:pt>
                <c:pt idx="1">
                  <c:v>48</c:v>
                </c:pt>
                <c:pt idx="2">
                  <c:v>55</c:v>
                </c:pt>
                <c:pt idx="3">
                  <c:v>51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F-49BD-BA56-FE204F4D5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695800"/>
        <c:axId val="391219136"/>
      </c:barChart>
      <c:catAx>
        <c:axId val="389695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/>
                  <a:t>5 Year Average:</a:t>
                </a:r>
                <a:r>
                  <a:rPr lang="en-US" sz="1200" b="1" baseline="0"/>
                  <a:t> 50</a:t>
                </a:r>
                <a:r>
                  <a:rPr lang="en-US" sz="1200" b="1" baseline="30000"/>
                  <a:t>th</a:t>
                </a:r>
                <a:r>
                  <a:rPr lang="en-US" sz="1200" b="1" baseline="0"/>
                  <a:t> Percentile</a:t>
                </a:r>
                <a:r>
                  <a:rPr lang="en-US" sz="1200" b="1"/>
                  <a:t> </a:t>
                </a:r>
              </a:p>
            </c:rich>
          </c:tx>
          <c:layout>
            <c:manualLayout>
              <c:xMode val="edge"/>
              <c:yMode val="edge"/>
              <c:x val="0.35376335571195705"/>
              <c:y val="0.858590121037960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19136"/>
        <c:crosses val="autoZero"/>
        <c:auto val="1"/>
        <c:lblAlgn val="ctr"/>
        <c:lblOffset val="100"/>
        <c:noMultiLvlLbl val="0"/>
      </c:catAx>
      <c:valAx>
        <c:axId val="39121913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5.7500589208661884E-2"/>
              <c:y val="0.2990579414285322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89695800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Management</a:t>
            </a:r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d.</a:t>
            </a:r>
          </a:p>
          <a:p>
            <a:pPr>
              <a:defRPr sz="1200"/>
            </a:pPr>
            <a:r>
              <a:rPr lang="en-US" sz="1200" baseline="0"/>
              <a:t>SACS: Goal 1, Measure 1, PLO 4</a:t>
            </a:r>
          </a:p>
          <a:p>
            <a:pPr>
              <a:defRPr sz="1200"/>
            </a:pPr>
            <a:r>
              <a:rPr lang="en-US" sz="1200" baseline="0"/>
              <a:t>Attachment 6 </a:t>
            </a:r>
          </a:p>
        </c:rich>
      </c:tx>
      <c:layout>
        <c:manualLayout>
          <c:xMode val="edge"/>
          <c:yMode val="edge"/>
          <c:x val="0.31518047978360902"/>
          <c:y val="1.7672509235275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796361193333541"/>
          <c:y val="0.28727600114024565"/>
          <c:w val="0.74129561168219993"/>
          <c:h val="0.39938046218910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test'!$B$117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test'!$A$127:$A$131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test'!$B$127:$B$131</c:f>
              <c:numCache>
                <c:formatCode>0</c:formatCode>
                <c:ptCount val="5"/>
                <c:pt idx="0">
                  <c:v>50</c:v>
                </c:pt>
                <c:pt idx="1">
                  <c:v>56</c:v>
                </c:pt>
                <c:pt idx="2">
                  <c:v>52</c:v>
                </c:pt>
                <c:pt idx="3">
                  <c:v>54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B-42E5-930A-F28084CCE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21096"/>
        <c:axId val="391222664"/>
      </c:barChart>
      <c:catAx>
        <c:axId val="391221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1200" b="1"/>
                  <a:t>5</a:t>
                </a:r>
                <a:r>
                  <a:rPr lang="en-US" sz="1200" b="1" baseline="0"/>
                  <a:t> Year Average: 52</a:t>
                </a:r>
                <a:r>
                  <a:rPr lang="en-US" sz="1200" b="1" baseline="30000"/>
                  <a:t>nd</a:t>
                </a:r>
                <a:r>
                  <a:rPr lang="en-US" sz="1200" b="1" baseline="0"/>
                  <a:t> Percentile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0.34212337514624946"/>
              <c:y val="0.8441707537374538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22664"/>
        <c:crosses val="autoZero"/>
        <c:auto val="1"/>
        <c:lblAlgn val="ctr"/>
        <c:lblOffset val="100"/>
        <c:noMultiLvlLbl val="0"/>
      </c:catAx>
      <c:valAx>
        <c:axId val="39122266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7.5661441856862854E-2"/>
              <c:y val="0.2651274658737375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21096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Business Law</a:t>
            </a:r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e.</a:t>
            </a:r>
          </a:p>
          <a:p>
            <a:pPr>
              <a:defRPr sz="1200"/>
            </a:pPr>
            <a:r>
              <a:rPr lang="en-US" sz="1200" baseline="0"/>
              <a:t>SACS: Goal 1, Measure 1, PLO 5</a:t>
            </a:r>
          </a:p>
          <a:p>
            <a:pPr>
              <a:defRPr sz="1200"/>
            </a:pPr>
            <a:r>
              <a:rPr lang="en-US" sz="1200" baseline="0"/>
              <a:t>Attachment 7 </a:t>
            </a:r>
          </a:p>
        </c:rich>
      </c:tx>
      <c:layout>
        <c:manualLayout>
          <c:xMode val="edge"/>
          <c:yMode val="edge"/>
          <c:x val="0.29960282051227277"/>
          <c:y val="1.70148431609424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800273362093712"/>
          <c:y val="0.27216525166552613"/>
          <c:w val="0.7787827950058922"/>
          <c:h val="0.42946441251101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test'!$B$138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test'!$A$148:$A$152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test'!$B$148:$B$152</c:f>
              <c:numCache>
                <c:formatCode>0</c:formatCode>
                <c:ptCount val="5"/>
                <c:pt idx="0">
                  <c:v>51</c:v>
                </c:pt>
                <c:pt idx="1">
                  <c:v>52</c:v>
                </c:pt>
                <c:pt idx="2">
                  <c:v>59</c:v>
                </c:pt>
                <c:pt idx="3">
                  <c:v>53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B-47B7-B58D-E2D834E9E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69240"/>
        <c:axId val="392274336"/>
      </c:barChart>
      <c:catAx>
        <c:axId val="392269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54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3116570519312222"/>
              <c:y val="0.8621800928914977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2274336"/>
        <c:crosses val="autoZero"/>
        <c:auto val="1"/>
        <c:lblAlgn val="ctr"/>
        <c:lblOffset val="100"/>
        <c:noMultiLvlLbl val="0"/>
      </c:catAx>
      <c:valAx>
        <c:axId val="39227433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4.5012879466710606E-2"/>
              <c:y val="0.2937829629994833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226924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Economics</a:t>
            </a:r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f. </a:t>
            </a:r>
          </a:p>
          <a:p>
            <a:pPr>
              <a:defRPr sz="1200"/>
            </a:pPr>
            <a:r>
              <a:rPr lang="en-US" sz="1200" baseline="0"/>
              <a:t>SACS: Goal 1, Measure 1, PLO 6</a:t>
            </a:r>
          </a:p>
          <a:p>
            <a:pPr>
              <a:defRPr sz="1200"/>
            </a:pPr>
            <a:r>
              <a:rPr lang="en-US" sz="1200" baseline="0"/>
              <a:t>Attachment 8 </a:t>
            </a:r>
            <a:endParaRPr lang="en-US" sz="1200" b="0"/>
          </a:p>
        </c:rich>
      </c:tx>
      <c:layout>
        <c:manualLayout>
          <c:xMode val="edge"/>
          <c:yMode val="edge"/>
          <c:x val="0.30374978645807782"/>
          <c:y val="8.043435200583369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0482475896161"/>
          <c:y val="0.26673241055540686"/>
          <c:w val="0.73671207102008696"/>
          <c:h val="0.42388578256965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test'!$B$159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test'!$A$169:$A$173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test'!$B$169:$B$173</c:f>
              <c:numCache>
                <c:formatCode>0</c:formatCode>
                <c:ptCount val="5"/>
                <c:pt idx="0">
                  <c:v>56</c:v>
                </c:pt>
                <c:pt idx="1">
                  <c:v>50</c:v>
                </c:pt>
                <c:pt idx="2">
                  <c:v>53</c:v>
                </c:pt>
                <c:pt idx="3">
                  <c:v>53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9-4C20-B56D-23D67F7EC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19528"/>
        <c:axId val="391224624"/>
      </c:barChart>
      <c:catAx>
        <c:axId val="391219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54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5573728245143993"/>
              <c:y val="0.8486107104210460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24624"/>
        <c:crosses val="autoZero"/>
        <c:auto val="1"/>
        <c:lblAlgn val="ctr"/>
        <c:lblOffset val="100"/>
        <c:noMultiLvlLbl val="0"/>
      </c:catAx>
      <c:valAx>
        <c:axId val="39122462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8.0461379691767337E-2"/>
              <c:y val="0.2938822724559682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19528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Peregrine Data: Ethics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ACBSP</a:t>
            </a:r>
            <a:r>
              <a:rPr lang="en-US" sz="1200" baseline="0"/>
              <a:t> Figure 6.5 Category: 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/>
              <a:t>SACS: Goal 1, Measure 1, PLO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/>
              <a:t>Attachment 9 </a:t>
            </a:r>
            <a:endParaRPr lang="en-US" sz="1200">
              <a:effectLst/>
            </a:endParaRPr>
          </a:p>
        </c:rich>
      </c:tx>
      <c:layout>
        <c:manualLayout>
          <c:xMode val="edge"/>
          <c:yMode val="edge"/>
          <c:x val="0.30115955850259774"/>
          <c:y val="1.16445386338547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88284876632602"/>
          <c:y val="0.2565997282680394"/>
          <c:w val="0.75022420549289148"/>
          <c:h val="0.43864678656272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test'!$B$181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test'!$A$191:$A$195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test'!$B$191:$B$195</c:f>
              <c:numCache>
                <c:formatCode>0</c:formatCode>
                <c:ptCount val="5"/>
                <c:pt idx="0">
                  <c:v>46</c:v>
                </c:pt>
                <c:pt idx="1">
                  <c:v>43</c:v>
                </c:pt>
                <c:pt idx="2">
                  <c:v>55</c:v>
                </c:pt>
                <c:pt idx="3">
                  <c:v>52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2-4BE1-B9E2-BD22BD816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23056"/>
        <c:axId val="392416864"/>
      </c:barChart>
      <c:catAx>
        <c:axId val="391223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50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 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6268161949658989"/>
              <c:y val="0.8649304529702074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2416864"/>
        <c:crosses val="autoZero"/>
        <c:auto val="1"/>
        <c:lblAlgn val="ctr"/>
        <c:lblOffset val="100"/>
        <c:noMultiLvlLbl val="0"/>
      </c:catAx>
      <c:valAx>
        <c:axId val="39241686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8.6590599739676644E-2"/>
              <c:y val="0.3091528287508566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23056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Global</a:t>
            </a:r>
            <a:r>
              <a:rPr lang="en-US" sz="1200" baseline="0"/>
              <a:t> Issues</a:t>
            </a:r>
            <a:endParaRPr lang="en-US" sz="1200"/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h. </a:t>
            </a:r>
          </a:p>
          <a:p>
            <a:pPr>
              <a:defRPr sz="1200"/>
            </a:pPr>
            <a:r>
              <a:rPr lang="en-US" sz="1200" baseline="0"/>
              <a:t>SACS: Goal 1, Measure 1, PLO 8</a:t>
            </a:r>
          </a:p>
          <a:p>
            <a:pPr>
              <a:defRPr sz="1200"/>
            </a:pPr>
            <a:r>
              <a:rPr lang="en-US" sz="1200" baseline="0"/>
              <a:t>Attachment 10 </a:t>
            </a:r>
          </a:p>
        </c:rich>
      </c:tx>
      <c:layout>
        <c:manualLayout>
          <c:xMode val="edge"/>
          <c:yMode val="edge"/>
          <c:x val="0.29858778962120708"/>
          <c:y val="1.23242325344244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732855455812267"/>
          <c:y val="0.24939241750908342"/>
          <c:w val="0.7905274707664135"/>
          <c:h val="0.47209907507631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test'!$B$203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test'!$A$213:$A$217</c:f>
              <c:strCache>
                <c:ptCount val="5"/>
                <c:pt idx="0">
                  <c:v>CPC19-20</c:v>
                </c:pt>
                <c:pt idx="1">
                  <c:v>CPC20-21</c:v>
                </c:pt>
                <c:pt idx="2">
                  <c:v>CPC21-22</c:v>
                </c:pt>
                <c:pt idx="3">
                  <c:v>CPC22-23</c:v>
                </c:pt>
                <c:pt idx="4">
                  <c:v>CPC23-24</c:v>
                </c:pt>
              </c:strCache>
            </c:strRef>
          </c:cat>
          <c:val>
            <c:numRef>
              <c:f>'Peregrine test'!$B$213:$B$217</c:f>
              <c:numCache>
                <c:formatCode>0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52</c:v>
                </c:pt>
                <c:pt idx="3">
                  <c:v>45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1-4ADC-B0EE-19C067392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69632"/>
        <c:axId val="392270024"/>
      </c:barChart>
      <c:catAx>
        <c:axId val="39226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48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5066816492015607"/>
              <c:y val="0.8734115225417277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2270024"/>
        <c:crosses val="autoZero"/>
        <c:auto val="1"/>
        <c:lblAlgn val="ctr"/>
        <c:lblOffset val="100"/>
        <c:noMultiLvlLbl val="0"/>
      </c:catAx>
      <c:valAx>
        <c:axId val="39227002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7.6636482918374285E-2"/>
              <c:y val="0.2827964527453846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2269632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96022-227C-476F-9ED4-899713E3A71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4C74E6C-97EB-4F05-B529-94D4E0B92BB1}">
      <dgm:prSet phldrT="[Text]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</a:rPr>
            <a:t>Inputs</a:t>
          </a:r>
          <a:br>
            <a:rPr lang="en-US" b="1" dirty="0">
              <a:solidFill>
                <a:sysClr val="windowText" lastClr="000000"/>
              </a:solidFill>
            </a:rPr>
          </a:br>
          <a:r>
            <a:rPr lang="en-US" b="1" dirty="0">
              <a:solidFill>
                <a:sysClr val="windowText" lastClr="000000"/>
              </a:solidFill>
            </a:rPr>
            <a:t>(Activities)</a:t>
          </a:r>
        </a:p>
      </dgm:t>
    </dgm:pt>
    <dgm:pt modelId="{C64DC70D-806D-457F-934B-5DD408ECED2D}" type="parTrans" cxnId="{D1B83005-A6AF-41FE-AA7A-25B304D52624}">
      <dgm:prSet/>
      <dgm:spPr/>
      <dgm:t>
        <a:bodyPr/>
        <a:lstStyle/>
        <a:p>
          <a:endParaRPr lang="en-US"/>
        </a:p>
      </dgm:t>
    </dgm:pt>
    <dgm:pt modelId="{826254C8-A649-446B-BF37-CA0A5772BA3F}" type="sibTrans" cxnId="{D1B83005-A6AF-41FE-AA7A-25B304D52624}">
      <dgm:prSet/>
      <dgm:spPr/>
      <dgm:t>
        <a:bodyPr/>
        <a:lstStyle/>
        <a:p>
          <a:endParaRPr lang="en-US"/>
        </a:p>
      </dgm:t>
    </dgm:pt>
    <dgm:pt modelId="{4D01583E-5758-471F-B1F2-5CDC38EE06C5}">
      <dgm:prSet phldrT="[Text]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Outputs</a:t>
          </a:r>
        </a:p>
      </dgm:t>
    </dgm:pt>
    <dgm:pt modelId="{347165A6-DAD0-4F1F-9266-B3467A5CE00C}" type="parTrans" cxnId="{DAB589D4-89AD-4A04-BD32-575D434FB46E}">
      <dgm:prSet/>
      <dgm:spPr/>
      <dgm:t>
        <a:bodyPr/>
        <a:lstStyle/>
        <a:p>
          <a:endParaRPr lang="en-US"/>
        </a:p>
      </dgm:t>
    </dgm:pt>
    <dgm:pt modelId="{D19C230D-E8DB-45A9-BE1F-69D824C4A4A4}" type="sibTrans" cxnId="{DAB589D4-89AD-4A04-BD32-575D434FB46E}">
      <dgm:prSet/>
      <dgm:spPr/>
      <dgm:t>
        <a:bodyPr/>
        <a:lstStyle/>
        <a:p>
          <a:endParaRPr lang="en-US"/>
        </a:p>
      </dgm:t>
    </dgm:pt>
    <dgm:pt modelId="{577D4021-E7D5-45F8-99E6-4F956A4D889B}">
      <dgm:prSet phldrT="[Text]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Outcomes</a:t>
          </a:r>
          <a:br>
            <a:rPr lang="en-US" b="1" dirty="0">
              <a:solidFill>
                <a:schemeClr val="tx1"/>
              </a:solidFill>
            </a:rPr>
          </a:br>
          <a:r>
            <a:rPr lang="en-US" b="1" dirty="0">
              <a:solidFill>
                <a:schemeClr val="tx1"/>
              </a:solidFill>
            </a:rPr>
            <a:t>(measured)</a:t>
          </a:r>
        </a:p>
      </dgm:t>
    </dgm:pt>
    <dgm:pt modelId="{50184EC0-B1ED-41E3-B9B8-C02E7606711B}" type="parTrans" cxnId="{4E208D66-FDA4-44A0-8BC9-7F62D2ECFFC8}">
      <dgm:prSet/>
      <dgm:spPr/>
      <dgm:t>
        <a:bodyPr/>
        <a:lstStyle/>
        <a:p>
          <a:endParaRPr lang="en-US"/>
        </a:p>
      </dgm:t>
    </dgm:pt>
    <dgm:pt modelId="{78777C2F-1A86-4DFA-8B0E-FAE8907C91DF}" type="sibTrans" cxnId="{4E208D66-FDA4-44A0-8BC9-7F62D2ECFFC8}">
      <dgm:prSet/>
      <dgm:spPr/>
      <dgm:t>
        <a:bodyPr/>
        <a:lstStyle/>
        <a:p>
          <a:endParaRPr lang="en-US"/>
        </a:p>
      </dgm:t>
    </dgm:pt>
    <dgm:pt modelId="{F4E9A6C6-58D1-40D9-BF6E-1B5C805F86AD}">
      <dgm:prSet phldrT="[Text]" custT="1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Impacts</a:t>
          </a:r>
        </a:p>
      </dgm:t>
    </dgm:pt>
    <dgm:pt modelId="{3CE7B8FC-078B-4BD7-97FE-0AD8399DA91E}" type="parTrans" cxnId="{0446473C-898D-4D96-964F-63A457B4462C}">
      <dgm:prSet/>
      <dgm:spPr/>
      <dgm:t>
        <a:bodyPr/>
        <a:lstStyle/>
        <a:p>
          <a:endParaRPr lang="en-US"/>
        </a:p>
      </dgm:t>
    </dgm:pt>
    <dgm:pt modelId="{16AF72AF-C31A-4E9E-8543-9E09A5BC9FF6}" type="sibTrans" cxnId="{0446473C-898D-4D96-964F-63A457B4462C}">
      <dgm:prSet/>
      <dgm:spPr/>
      <dgm:t>
        <a:bodyPr/>
        <a:lstStyle/>
        <a:p>
          <a:endParaRPr lang="en-US"/>
        </a:p>
      </dgm:t>
    </dgm:pt>
    <dgm:pt modelId="{5CC10989-DD50-4122-9867-A283C262ED4D}" type="pres">
      <dgm:prSet presAssocID="{AFA96022-227C-476F-9ED4-899713E3A71C}" presName="Name0" presStyleCnt="0">
        <dgm:presLayoutVars>
          <dgm:dir/>
          <dgm:animLvl val="lvl"/>
          <dgm:resizeHandles val="exact"/>
        </dgm:presLayoutVars>
      </dgm:prSet>
      <dgm:spPr/>
    </dgm:pt>
    <dgm:pt modelId="{DF09AD73-6B28-4352-98F1-2CB1A4CDF09E}" type="pres">
      <dgm:prSet presAssocID="{44C74E6C-97EB-4F05-B529-94D4E0B92B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AF021E-5836-4D0B-90AB-3265F1CE51DD}" type="pres">
      <dgm:prSet presAssocID="{826254C8-A649-446B-BF37-CA0A5772BA3F}" presName="parTxOnlySpace" presStyleCnt="0"/>
      <dgm:spPr/>
    </dgm:pt>
    <dgm:pt modelId="{587DF28D-2795-4C76-8CA7-F6094849BB08}" type="pres">
      <dgm:prSet presAssocID="{4D01583E-5758-471F-B1F2-5CDC38EE06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7242DD6-4197-44FA-A04A-B4965EBEF3C7}" type="pres">
      <dgm:prSet presAssocID="{D19C230D-E8DB-45A9-BE1F-69D824C4A4A4}" presName="parTxOnlySpace" presStyleCnt="0"/>
      <dgm:spPr/>
    </dgm:pt>
    <dgm:pt modelId="{38C3951B-4FA4-43E1-B7D0-1BC8E947DA9D}" type="pres">
      <dgm:prSet presAssocID="{577D4021-E7D5-45F8-99E6-4F956A4D889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55A30F-6256-4E73-AFD6-D37A3B09FE3B}" type="pres">
      <dgm:prSet presAssocID="{78777C2F-1A86-4DFA-8B0E-FAE8907C91DF}" presName="parTxOnlySpace" presStyleCnt="0"/>
      <dgm:spPr/>
    </dgm:pt>
    <dgm:pt modelId="{33CD45BA-B91C-4E26-9452-4689DF102BFE}" type="pres">
      <dgm:prSet presAssocID="{F4E9A6C6-58D1-40D9-BF6E-1B5C805F86A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1B83005-A6AF-41FE-AA7A-25B304D52624}" srcId="{AFA96022-227C-476F-9ED4-899713E3A71C}" destId="{44C74E6C-97EB-4F05-B529-94D4E0B92BB1}" srcOrd="0" destOrd="0" parTransId="{C64DC70D-806D-457F-934B-5DD408ECED2D}" sibTransId="{826254C8-A649-446B-BF37-CA0A5772BA3F}"/>
    <dgm:cxn modelId="{05C8CA1F-19C0-4696-8CB3-84976C232E68}" type="presOf" srcId="{44C74E6C-97EB-4F05-B529-94D4E0B92BB1}" destId="{DF09AD73-6B28-4352-98F1-2CB1A4CDF09E}" srcOrd="0" destOrd="0" presId="urn:microsoft.com/office/officeart/2005/8/layout/chevron1"/>
    <dgm:cxn modelId="{0446473C-898D-4D96-964F-63A457B4462C}" srcId="{AFA96022-227C-476F-9ED4-899713E3A71C}" destId="{F4E9A6C6-58D1-40D9-BF6E-1B5C805F86AD}" srcOrd="3" destOrd="0" parTransId="{3CE7B8FC-078B-4BD7-97FE-0AD8399DA91E}" sibTransId="{16AF72AF-C31A-4E9E-8543-9E09A5BC9FF6}"/>
    <dgm:cxn modelId="{F0BD2446-9C4F-4726-899F-1933EB908967}" type="presOf" srcId="{F4E9A6C6-58D1-40D9-BF6E-1B5C805F86AD}" destId="{33CD45BA-B91C-4E26-9452-4689DF102BFE}" srcOrd="0" destOrd="0" presId="urn:microsoft.com/office/officeart/2005/8/layout/chevron1"/>
    <dgm:cxn modelId="{4E208D66-FDA4-44A0-8BC9-7F62D2ECFFC8}" srcId="{AFA96022-227C-476F-9ED4-899713E3A71C}" destId="{577D4021-E7D5-45F8-99E6-4F956A4D889B}" srcOrd="2" destOrd="0" parTransId="{50184EC0-B1ED-41E3-B9B8-C02E7606711B}" sibTransId="{78777C2F-1A86-4DFA-8B0E-FAE8907C91DF}"/>
    <dgm:cxn modelId="{9DA1D66F-BCED-4AAE-AFF3-F50E9E335BED}" type="presOf" srcId="{4D01583E-5758-471F-B1F2-5CDC38EE06C5}" destId="{587DF28D-2795-4C76-8CA7-F6094849BB08}" srcOrd="0" destOrd="0" presId="urn:microsoft.com/office/officeart/2005/8/layout/chevron1"/>
    <dgm:cxn modelId="{0BCEDF55-FC61-42E5-982D-033715C299B3}" type="presOf" srcId="{AFA96022-227C-476F-9ED4-899713E3A71C}" destId="{5CC10989-DD50-4122-9867-A283C262ED4D}" srcOrd="0" destOrd="0" presId="urn:microsoft.com/office/officeart/2005/8/layout/chevron1"/>
    <dgm:cxn modelId="{DAB589D4-89AD-4A04-BD32-575D434FB46E}" srcId="{AFA96022-227C-476F-9ED4-899713E3A71C}" destId="{4D01583E-5758-471F-B1F2-5CDC38EE06C5}" srcOrd="1" destOrd="0" parTransId="{347165A6-DAD0-4F1F-9266-B3467A5CE00C}" sibTransId="{D19C230D-E8DB-45A9-BE1F-69D824C4A4A4}"/>
    <dgm:cxn modelId="{1056E6DC-8712-42D2-93E1-FD78DD960EE9}" type="presOf" srcId="{577D4021-E7D5-45F8-99E6-4F956A4D889B}" destId="{38C3951B-4FA4-43E1-B7D0-1BC8E947DA9D}" srcOrd="0" destOrd="0" presId="urn:microsoft.com/office/officeart/2005/8/layout/chevron1"/>
    <dgm:cxn modelId="{7E7CF1A9-AB22-4132-8942-017F2B4EE984}" type="presParOf" srcId="{5CC10989-DD50-4122-9867-A283C262ED4D}" destId="{DF09AD73-6B28-4352-98F1-2CB1A4CDF09E}" srcOrd="0" destOrd="0" presId="urn:microsoft.com/office/officeart/2005/8/layout/chevron1"/>
    <dgm:cxn modelId="{3A85989D-8A6D-4DEC-B4DE-2261485FB06B}" type="presParOf" srcId="{5CC10989-DD50-4122-9867-A283C262ED4D}" destId="{09AF021E-5836-4D0B-90AB-3265F1CE51DD}" srcOrd="1" destOrd="0" presId="urn:microsoft.com/office/officeart/2005/8/layout/chevron1"/>
    <dgm:cxn modelId="{43C5E97F-F72E-4D32-9A08-D919B24B9FAF}" type="presParOf" srcId="{5CC10989-DD50-4122-9867-A283C262ED4D}" destId="{587DF28D-2795-4C76-8CA7-F6094849BB08}" srcOrd="2" destOrd="0" presId="urn:microsoft.com/office/officeart/2005/8/layout/chevron1"/>
    <dgm:cxn modelId="{BD4112DF-DB07-41AF-853D-EF5786A09A56}" type="presParOf" srcId="{5CC10989-DD50-4122-9867-A283C262ED4D}" destId="{E7242DD6-4197-44FA-A04A-B4965EBEF3C7}" srcOrd="3" destOrd="0" presId="urn:microsoft.com/office/officeart/2005/8/layout/chevron1"/>
    <dgm:cxn modelId="{DFC35466-3694-433C-888F-D142112C23D5}" type="presParOf" srcId="{5CC10989-DD50-4122-9867-A283C262ED4D}" destId="{38C3951B-4FA4-43E1-B7D0-1BC8E947DA9D}" srcOrd="4" destOrd="0" presId="urn:microsoft.com/office/officeart/2005/8/layout/chevron1"/>
    <dgm:cxn modelId="{CAD3EB29-99FC-4F01-9EE9-81F17328CD42}" type="presParOf" srcId="{5CC10989-DD50-4122-9867-A283C262ED4D}" destId="{0B55A30F-6256-4E73-AFD6-D37A3B09FE3B}" srcOrd="5" destOrd="0" presId="urn:microsoft.com/office/officeart/2005/8/layout/chevron1"/>
    <dgm:cxn modelId="{2C74A89E-02D3-43ED-97EC-F68D58450A2D}" type="presParOf" srcId="{5CC10989-DD50-4122-9867-A283C262ED4D}" destId="{33CD45BA-B91C-4E26-9452-4689DF102BF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9AD73-6B28-4352-98F1-2CB1A4CDF09E}">
      <dsp:nvSpPr>
        <dsp:cNvPr id="0" name=""/>
        <dsp:cNvSpPr/>
      </dsp:nvSpPr>
      <dsp:spPr>
        <a:xfrm>
          <a:off x="4241" y="115788"/>
          <a:ext cx="2469058" cy="98762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Text" lastClr="000000"/>
              </a:solidFill>
            </a:rPr>
            <a:t>Inputs</a:t>
          </a:r>
          <a:br>
            <a:rPr lang="en-US" sz="2200" b="1" kern="1200" dirty="0">
              <a:solidFill>
                <a:sysClr val="windowText" lastClr="000000"/>
              </a:solidFill>
            </a:rPr>
          </a:br>
          <a:r>
            <a:rPr lang="en-US" sz="2200" b="1" kern="1200" dirty="0">
              <a:solidFill>
                <a:sysClr val="windowText" lastClr="000000"/>
              </a:solidFill>
            </a:rPr>
            <a:t>(Activities)</a:t>
          </a:r>
        </a:p>
      </dsp:txBody>
      <dsp:txXfrm>
        <a:off x="498053" y="115788"/>
        <a:ext cx="1481435" cy="987623"/>
      </dsp:txXfrm>
    </dsp:sp>
    <dsp:sp modelId="{587DF28D-2795-4C76-8CA7-F6094849BB08}">
      <dsp:nvSpPr>
        <dsp:cNvPr id="0" name=""/>
        <dsp:cNvSpPr/>
      </dsp:nvSpPr>
      <dsp:spPr>
        <a:xfrm>
          <a:off x="2226394" y="115788"/>
          <a:ext cx="2469058" cy="98762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Outputs</a:t>
          </a:r>
        </a:p>
      </dsp:txBody>
      <dsp:txXfrm>
        <a:off x="2720206" y="115788"/>
        <a:ext cx="1481435" cy="987623"/>
      </dsp:txXfrm>
    </dsp:sp>
    <dsp:sp modelId="{38C3951B-4FA4-43E1-B7D0-1BC8E947DA9D}">
      <dsp:nvSpPr>
        <dsp:cNvPr id="0" name=""/>
        <dsp:cNvSpPr/>
      </dsp:nvSpPr>
      <dsp:spPr>
        <a:xfrm>
          <a:off x="4448546" y="115788"/>
          <a:ext cx="2469058" cy="98762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Outcomes</a:t>
          </a:r>
          <a:br>
            <a:rPr lang="en-US" sz="2200" b="1" kern="1200" dirty="0">
              <a:solidFill>
                <a:schemeClr val="tx1"/>
              </a:solidFill>
            </a:rPr>
          </a:br>
          <a:r>
            <a:rPr lang="en-US" sz="2200" b="1" kern="1200" dirty="0">
              <a:solidFill>
                <a:schemeClr val="tx1"/>
              </a:solidFill>
            </a:rPr>
            <a:t>(measured)</a:t>
          </a:r>
        </a:p>
      </dsp:txBody>
      <dsp:txXfrm>
        <a:off x="4942358" y="115788"/>
        <a:ext cx="1481435" cy="987623"/>
      </dsp:txXfrm>
    </dsp:sp>
    <dsp:sp modelId="{33CD45BA-B91C-4E26-9452-4689DF102BFE}">
      <dsp:nvSpPr>
        <dsp:cNvPr id="0" name=""/>
        <dsp:cNvSpPr/>
      </dsp:nvSpPr>
      <dsp:spPr>
        <a:xfrm>
          <a:off x="6670699" y="115788"/>
          <a:ext cx="2469058" cy="98762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Impacts</a:t>
          </a:r>
        </a:p>
      </dsp:txBody>
      <dsp:txXfrm>
        <a:off x="7164511" y="115788"/>
        <a:ext cx="1481435" cy="98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0.08317</cdr:x>
      <cdr:y>0.02492</cdr:y>
    </cdr:from>
    <cdr:to>
      <cdr:x>0.16832</cdr:x>
      <cdr:y>0.16511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3681" y="69271"/>
          <a:ext cx="372341" cy="389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0.26918</cdr:x>
      <cdr:y>0.01635</cdr:y>
    </cdr:from>
    <cdr:to>
      <cdr:x>0.71826</cdr:x>
      <cdr:y>0.26125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396512" y="50038"/>
          <a:ext cx="2329805" cy="74949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/>
            <a:t>Peregrine Data: Strategy</a:t>
          </a:r>
        </a:p>
        <a:p xmlns:a="http://schemas.openxmlformats.org/drawingml/2006/main">
          <a:pPr algn="ctr"/>
          <a:r>
            <a:rPr lang="en-US" sz="1200" b="1"/>
            <a:t>ACBSP Figure</a:t>
          </a:r>
          <a:r>
            <a:rPr lang="en-US" sz="1200" b="1" baseline="0"/>
            <a:t> 6.5 Category: k.</a:t>
          </a:r>
        </a:p>
        <a:p xmlns:a="http://schemas.openxmlformats.org/drawingml/2006/main">
          <a:pPr algn="ctr"/>
          <a:r>
            <a:rPr lang="en-US" sz="1200" b="1" baseline="0"/>
            <a:t>SACS: Goal 1, Measure 1, PLO 11</a:t>
          </a:r>
        </a:p>
        <a:p xmlns:a="http://schemas.openxmlformats.org/drawingml/2006/main">
          <a:pPr algn="ctr"/>
          <a:r>
            <a:rPr lang="en-US" sz="1200" b="1" baseline="0"/>
            <a:t>Attachment 13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0.40288</cdr:x>
      <cdr:y>0.43903</cdr:y>
    </cdr:from>
    <cdr:to>
      <cdr:x>0.44167</cdr:x>
      <cdr:y>0.505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18716" y="1760521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0.73863</cdr:x>
      <cdr:y>0.39887</cdr:y>
    </cdr:from>
    <cdr:to>
      <cdr:x>0.77741</cdr:x>
      <cdr:y>0.46093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17705" y="1599479"/>
          <a:ext cx="184731" cy="24885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000" b="1"/>
        </a:p>
      </cdr:txBody>
    </cdr:sp>
  </cdr:relSizeAnchor>
  <cdr:relSizeAnchor xmlns:cdr="http://schemas.openxmlformats.org/drawingml/2006/chartDrawing">
    <cdr:from>
      <cdr:x>0.10579</cdr:x>
      <cdr:y>0.91262</cdr:y>
    </cdr:from>
    <cdr:to>
      <cdr:x>0.91575</cdr:x>
      <cdr:y>0.98038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85984B1-8AFA-4697-9125-051C73B78C78}"/>
            </a:ext>
          </a:extLst>
        </cdr:cNvPr>
        <cdr:cNvSpPr txBox="1"/>
      </cdr:nvSpPr>
      <cdr:spPr>
        <a:xfrm xmlns:a="http://schemas.openxmlformats.org/drawingml/2006/main">
          <a:off x="421005" y="3899535"/>
          <a:ext cx="322326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0.30882</cdr:x>
      <cdr:y>0.92154</cdr:y>
    </cdr:from>
    <cdr:to>
      <cdr:x>0.91339</cdr:x>
      <cdr:y>0.98039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EB753DE-B902-4639-95EB-1898470CA818}"/>
            </a:ext>
          </a:extLst>
        </cdr:cNvPr>
        <cdr:cNvSpPr txBox="1"/>
      </cdr:nvSpPr>
      <cdr:spPr>
        <a:xfrm xmlns:a="http://schemas.openxmlformats.org/drawingml/2006/main">
          <a:off x="1181899" y="3809508"/>
          <a:ext cx="2313776" cy="2432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5 Year</a:t>
          </a:r>
          <a:r>
            <a:rPr lang="en-US" sz="1100" b="1" baseline="0"/>
            <a:t> Average: 4.44</a:t>
          </a:r>
          <a:r>
            <a:rPr lang="en-US" sz="1100"/>
            <a:t>		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0.13736</cdr:x>
      <cdr:y>0.00977</cdr:y>
    </cdr:from>
    <cdr:to>
      <cdr:x>0.87994</cdr:x>
      <cdr:y>0.24588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2811727-94D0-45F3-907A-62CBAA45FC6B}"/>
            </a:ext>
          </a:extLst>
        </cdr:cNvPr>
        <cdr:cNvSpPr txBox="1"/>
      </cdr:nvSpPr>
      <cdr:spPr>
        <a:xfrm xmlns:a="http://schemas.openxmlformats.org/drawingml/2006/main">
          <a:off x="688712" y="32270"/>
          <a:ext cx="3723267" cy="779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/>
            <a:t>Engaged Attitude Towards Business Education Activities Goal 4,</a:t>
          </a:r>
          <a:r>
            <a:rPr lang="en-US" sz="1200" b="1" baseline="0"/>
            <a:t> </a:t>
          </a:r>
          <a:r>
            <a:rPr lang="en-US" sz="1200" b="1"/>
            <a:t>Measure</a:t>
          </a:r>
          <a:r>
            <a:rPr lang="en-US" sz="1200" b="1" baseline="0"/>
            <a:t> 2 </a:t>
          </a:r>
        </a:p>
        <a:p xmlns:a="http://schemas.openxmlformats.org/drawingml/2006/main">
          <a:pPr algn="ctr"/>
          <a:r>
            <a:rPr lang="en-US" sz="1200" b="1" baseline="0"/>
            <a:t>Attachment 21</a:t>
          </a:r>
        </a:p>
      </cdr:txBody>
    </cdr:sp>
  </cdr:relSizeAnchor>
  <cdr:relSizeAnchor xmlns:cdr="http://schemas.openxmlformats.org/drawingml/2006/chartDrawing">
    <cdr:from>
      <cdr:x>0.31776</cdr:x>
      <cdr:y>0.92157</cdr:y>
    </cdr:from>
    <cdr:to>
      <cdr:x>0.47797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9E20E0-5BC4-4142-89D1-6735877544CE}"/>
            </a:ext>
          </a:extLst>
        </cdr:cNvPr>
        <cdr:cNvSpPr txBox="1"/>
      </cdr:nvSpPr>
      <cdr:spPr>
        <a:xfrm xmlns:a="http://schemas.openxmlformats.org/drawingml/2006/main">
          <a:off x="1813560" y="3044190"/>
          <a:ext cx="91440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CF63A7-BF12-4C20-BDBA-1FDD38921C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2019-2020 UG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BCCC8-4FD2-4223-B3FE-07C8F84B1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55659-A215-43E1-8C7C-75281933301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4CF32-4277-4FB0-B444-97F4FE6D20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78678-96B4-4F54-B22F-60C0EDA10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0BBD4-39FB-4A74-A1F9-FA980BC86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425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l">
              <a:defRPr sz="1200"/>
            </a:lvl1pPr>
          </a:lstStyle>
          <a:p>
            <a:r>
              <a:rPr lang="en-US"/>
              <a:t>2019-2020 UG Report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4820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r">
              <a:defRPr sz="1200"/>
            </a:lvl1pPr>
          </a:lstStyle>
          <a:p>
            <a:fld id="{B86109E3-A87F-4F92-AEA7-D2E6294125D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6" rIns="92433" bIns="462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33" tIns="46216" rIns="92433" bIns="462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67"/>
            <a:ext cx="3037840" cy="464820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r">
              <a:defRPr sz="1200"/>
            </a:lvl1pPr>
          </a:lstStyle>
          <a:p>
            <a:fld id="{241E721C-C32B-472F-AB06-78E7D4C43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76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3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7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B0AD-4376-4A6B-B899-AC323591F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54479E-EC24-400B-A5B8-B22D79DF6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712185"/>
              </p:ext>
            </p:extLst>
          </p:nvPr>
        </p:nvGraphicFramePr>
        <p:xfrm>
          <a:off x="3865366" y="533391"/>
          <a:ext cx="4915159" cy="552993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292167">
                  <a:extLst>
                    <a:ext uri="{9D8B030D-6E8A-4147-A177-3AD203B41FA5}">
                      <a16:colId xmlns:a16="http://schemas.microsoft.com/office/drawing/2014/main" val="3045180174"/>
                    </a:ext>
                  </a:extLst>
                </a:gridCol>
                <a:gridCol w="3622992">
                  <a:extLst>
                    <a:ext uri="{9D8B030D-6E8A-4147-A177-3AD203B41FA5}">
                      <a16:colId xmlns:a16="http://schemas.microsoft.com/office/drawing/2014/main" val="2927642613"/>
                    </a:ext>
                  </a:extLst>
                </a:gridCol>
              </a:tblGrid>
              <a:tr h="265721">
                <a:tc>
                  <a:txBody>
                    <a:bodyPr/>
                    <a:lstStyle/>
                    <a:p>
                      <a:r>
                        <a:rPr lang="en-US" sz="1100" b="0" cap="none" spc="0" dirty="0">
                          <a:solidFill>
                            <a:schemeClr val="tx1"/>
                          </a:solidFill>
                        </a:rPr>
                        <a:t>Attachment</a:t>
                      </a:r>
                      <a:r>
                        <a:rPr lang="en-US" sz="1100" b="0" cap="none" spc="6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 marL="38157" marR="19078" marT="50805" marB="5080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cap="none" spc="0" dirty="0">
                          <a:solidFill>
                            <a:schemeClr val="tx1"/>
                          </a:solidFill>
                        </a:rPr>
                        <a:t>Assessment Value Chain</a:t>
                      </a:r>
                    </a:p>
                  </a:txBody>
                  <a:tcPr marL="38157" marR="19078" marT="50805" marB="5080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045774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2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1 – Peregrine: All Categories (PLO 1-11)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752560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3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1 – Peregrine: Marketing (PLO 1)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80760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4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1 – Peregrine: Finance (PLO 2)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798218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5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1 – Peregrine: Accounting (PLO 3)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161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6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1 – Peregrine: Management (PLO 4)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267073"/>
                  </a:ext>
                </a:extLst>
              </a:tr>
              <a:tr h="23109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7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1 – Peregrine: Business Law (PLO 5)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54065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8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1 – Peregrine: Economics (PLO 6)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004553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9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1. Measure 1 – Peregrine: Ethics (PLO 7)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708350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10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1 – Peregrine: Global Issues (PLO 8)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053670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11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1 – Peregrine: Information Systems (PLO 9)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63732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Attachment 12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1 – Peregrine: QM &amp; Statistics (PLO 10)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770013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13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1 – Peregrine: Strategy (PLO 11)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252247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14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2 – GLO-BUS: Marketing (PLO 1)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92985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15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1, Measure 2 – GLO-BUS: Finance (PLO 2)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441307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16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2 – GLO-BUS: Accounting (PLO 3)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51055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17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2 – GLO-BUS: Management (PLO 4)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151335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18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1, Measure 2 – GLO-BUS: All Categories (PLO 1-4)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71398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19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Goal 2 – Measure 1 and Measure 2 Critical Thinking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443826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20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3 – Measure 1 and Measure 2 Research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99180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21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Goal 4 – Measure 1 and Measure 2 Engaged Attitude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438198"/>
                  </a:ext>
                </a:extLst>
              </a:tr>
              <a:tr h="251158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Attachment 22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Assessment Survey Instrument – Walker College of Business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21718"/>
                  </a:ext>
                </a:extLst>
              </a:tr>
            </a:tbl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B58A5A84-9A8B-7CDA-01FA-D9CD10AA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5" y="745624"/>
            <a:ext cx="3154788" cy="5791199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4100" dirty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  <a:t>Piedmont University</a:t>
            </a:r>
            <a:br>
              <a:rPr lang="en-US" altLang="en-US" sz="4100" dirty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en-US" altLang="en-US" sz="4100" dirty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Walker College of </a:t>
            </a:r>
            <a:b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Business </a:t>
            </a:r>
            <a:b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b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2024-2025</a:t>
            </a:r>
            <a:b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SACS </a:t>
            </a:r>
            <a:b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b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en-US" sz="4100" b="1" dirty="0">
                <a:solidFill>
                  <a:srgbClr val="FFFF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UG Report	</a:t>
            </a:r>
            <a:br>
              <a:rPr lang="en-US" altLang="en-US" sz="4100" dirty="0">
                <a:solidFill>
                  <a:srgbClr val="FFFFFF"/>
                </a:solidFill>
              </a:rPr>
            </a:br>
            <a:endParaRPr lang="en-US" sz="4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8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695929"/>
              </p:ext>
            </p:extLst>
          </p:nvPr>
        </p:nvGraphicFramePr>
        <p:xfrm>
          <a:off x="228600" y="1969323"/>
          <a:ext cx="4343400" cy="341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941549"/>
              </p:ext>
            </p:extLst>
          </p:nvPr>
        </p:nvGraphicFramePr>
        <p:xfrm>
          <a:off x="4800600" y="1969323"/>
          <a:ext cx="4114800" cy="341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635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5DBFAEF-9A87-424D-B0E8-E43DC4542237}"/>
              </a:ext>
            </a:extLst>
          </p:cNvPr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904893"/>
              </p:ext>
            </p:extLst>
          </p:nvPr>
        </p:nvGraphicFramePr>
        <p:xfrm>
          <a:off x="224285" y="2209800"/>
          <a:ext cx="4423915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665628"/>
              </p:ext>
            </p:extLst>
          </p:nvPr>
        </p:nvGraphicFramePr>
        <p:xfrm>
          <a:off x="4800600" y="2207703"/>
          <a:ext cx="4109328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877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184464"/>
              </p:ext>
            </p:extLst>
          </p:nvPr>
        </p:nvGraphicFramePr>
        <p:xfrm>
          <a:off x="2326957" y="1600200"/>
          <a:ext cx="4490085" cy="387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5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br>
              <a:rPr lang="en-US" sz="1800" dirty="0"/>
            </a:b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5" name="Chart 4" descr="&#10;">
            <a:extLst>
              <a:ext uri="{FF2B5EF4-FFF2-40B4-BE49-F238E27FC236}">
                <a16:creationId xmlns:a16="http://schemas.microsoft.com/office/drawing/2014/main" id="{00000000-0008-0000-0E00-0000030000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/>
        </p:nvGraphicFramePr>
        <p:xfrm>
          <a:off x="2658427" y="1362075"/>
          <a:ext cx="3827145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37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65FA8A-AA43-4AAA-9C6B-BA6AA6F11A05}"/>
              </a:ext>
            </a:extLst>
          </p:cNvPr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22F8EB-C55F-4133-BD50-F8509A4CC500}"/>
              </a:ext>
            </a:extLst>
          </p:cNvPr>
          <p:cNvGraphicFramePr>
            <a:graphicFrameLocks/>
          </p:cNvGraphicFramePr>
          <p:nvPr/>
        </p:nvGraphicFramePr>
        <p:xfrm>
          <a:off x="2583180" y="1875472"/>
          <a:ext cx="3977640" cy="310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566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A81C74-3328-4723-8750-29FED6D6DD75}"/>
              </a:ext>
            </a:extLst>
          </p:cNvPr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0865879-29E0-45CD-B926-F5EC1A81C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636159"/>
              </p:ext>
            </p:extLst>
          </p:nvPr>
        </p:nvGraphicFramePr>
        <p:xfrm>
          <a:off x="256086" y="1864043"/>
          <a:ext cx="4107180" cy="320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65E5496-7D8F-4224-A98E-6BDBE94BD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407452"/>
              </p:ext>
            </p:extLst>
          </p:nvPr>
        </p:nvGraphicFramePr>
        <p:xfrm>
          <a:off x="4561515" y="1877378"/>
          <a:ext cx="4326400" cy="318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167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  <a:p>
            <a:r>
              <a:rPr lang="en-US" sz="1400" dirty="0"/>
              <a:t>Attachment 22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E39B6DD-BD34-4E3B-A910-DF1696875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1562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BC3545D-88FB-4039-9137-16614FD12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310" y="762000"/>
            <a:ext cx="4401379" cy="58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8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8329144"/>
              </p:ext>
            </p:extLst>
          </p:nvPr>
        </p:nvGraphicFramePr>
        <p:xfrm>
          <a:off x="0" y="1143000"/>
          <a:ext cx="9143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73931"/>
              </p:ext>
            </p:extLst>
          </p:nvPr>
        </p:nvGraphicFramePr>
        <p:xfrm>
          <a:off x="0" y="2362200"/>
          <a:ext cx="9135256" cy="190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3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Curriculum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design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Faculty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credentials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ACBSP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Figure 6.5 CPC Plan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Courses taught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(contact hours)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DQ-PQ results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Goal integration into Table 7 plan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Assessed goals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Student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satisfaction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Student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engagement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Goal # 1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Program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Learning 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Outcomes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1 thru 12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Alumni Survey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Impact Analysis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(every 4 years)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B05-0BE0-4413-B210-D235242D366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99CCFF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/>
              <a:t>Assessment Value Chain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5427" y="6316374"/>
            <a:ext cx="1061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Moderators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6208654"/>
            <a:ext cx="869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Outcome</a:t>
            </a:r>
            <a:br>
              <a:rPr lang="en-US" sz="1400" b="1" dirty="0"/>
            </a:br>
            <a:r>
              <a:rPr lang="en-US" sz="1400" b="1" dirty="0"/>
              <a:t> (SSL)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5608488"/>
            <a:ext cx="15286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Pearson </a:t>
            </a:r>
            <a:br>
              <a:rPr lang="en-US" sz="2000" dirty="0"/>
            </a:br>
            <a:r>
              <a:rPr lang="en-US" sz="2000" dirty="0"/>
              <a:t>   Bivariate </a:t>
            </a:r>
          </a:p>
          <a:p>
            <a:r>
              <a:rPr lang="en-US" sz="2000" dirty="0"/>
              <a:t>   Correlation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217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SACS UG Report</a:t>
            </a:r>
          </a:p>
          <a:p>
            <a:r>
              <a:rPr lang="en-US" sz="1400" dirty="0"/>
              <a:t>Attachment 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96056"/>
            <a:ext cx="3833548" cy="17634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12240" y="6208653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Impact </a:t>
            </a:r>
            <a:br>
              <a:rPr lang="en-US" sz="1400" b="1" dirty="0"/>
            </a:br>
            <a:r>
              <a:rPr lang="en-US" sz="1400" b="1" dirty="0"/>
              <a:t>(PLO)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7885" y="6192962"/>
            <a:ext cx="71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Causal</a:t>
            </a:r>
            <a:br>
              <a:rPr lang="en-US" sz="1400" b="1" dirty="0"/>
            </a:br>
            <a:r>
              <a:rPr lang="en-US" sz="1400" b="1" dirty="0"/>
              <a:t>Factors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4876800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.801*</a:t>
            </a:r>
          </a:p>
        </p:txBody>
      </p:sp>
    </p:spTree>
    <p:extLst>
      <p:ext uri="{BB962C8B-B14F-4D97-AF65-F5344CB8AC3E}">
        <p14:creationId xmlns:p14="http://schemas.microsoft.com/office/powerpoint/2010/main" val="42547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B6A88C-B963-4E92-A82C-1042584F2336}"/>
              </a:ext>
            </a:extLst>
          </p:cNvPr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2056533" y="1740997"/>
          <a:ext cx="5030933" cy="33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9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30996"/>
              </p:ext>
            </p:extLst>
          </p:nvPr>
        </p:nvGraphicFramePr>
        <p:xfrm>
          <a:off x="304800" y="1905500"/>
          <a:ext cx="4191000" cy="3082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33112"/>
              </p:ext>
            </p:extLst>
          </p:nvPr>
        </p:nvGraphicFramePr>
        <p:xfrm>
          <a:off x="4800600" y="1923682"/>
          <a:ext cx="4038600" cy="306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81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461323"/>
              </p:ext>
            </p:extLst>
          </p:nvPr>
        </p:nvGraphicFramePr>
        <p:xfrm>
          <a:off x="295598" y="1863423"/>
          <a:ext cx="4047802" cy="306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578442"/>
              </p:ext>
            </p:extLst>
          </p:nvPr>
        </p:nvGraphicFramePr>
        <p:xfrm>
          <a:off x="4648200" y="1863423"/>
          <a:ext cx="4200202" cy="308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386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8BE9DA-246D-484E-A64C-DA71172D410E}"/>
              </a:ext>
            </a:extLst>
          </p:cNvPr>
          <p:cNvSpPr txBox="1"/>
          <p:nvPr/>
        </p:nvSpPr>
        <p:spPr>
          <a:xfrm>
            <a:off x="76200" y="76200"/>
            <a:ext cx="1905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735811"/>
              </p:ext>
            </p:extLst>
          </p:nvPr>
        </p:nvGraphicFramePr>
        <p:xfrm>
          <a:off x="228711" y="2085290"/>
          <a:ext cx="4114689" cy="312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512482"/>
              </p:ext>
            </p:extLst>
          </p:nvPr>
        </p:nvGraphicFramePr>
        <p:xfrm>
          <a:off x="4576194" y="2085290"/>
          <a:ext cx="4339095" cy="312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567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D4E010-D754-46F1-9ED9-E7927403A3AC}"/>
              </a:ext>
            </a:extLst>
          </p:cNvPr>
          <p:cNvSpPr txBox="1"/>
          <p:nvPr/>
        </p:nvSpPr>
        <p:spPr>
          <a:xfrm>
            <a:off x="76200" y="76200"/>
            <a:ext cx="1904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326398"/>
              </p:ext>
            </p:extLst>
          </p:nvPr>
        </p:nvGraphicFramePr>
        <p:xfrm>
          <a:off x="256566" y="1896130"/>
          <a:ext cx="4239234" cy="306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279499"/>
              </p:ext>
            </p:extLst>
          </p:nvPr>
        </p:nvGraphicFramePr>
        <p:xfrm>
          <a:off x="4724400" y="1896130"/>
          <a:ext cx="4182970" cy="306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47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35EACF-0288-4AE3-8B1D-AAE097BC42FB}"/>
              </a:ext>
            </a:extLst>
          </p:cNvPr>
          <p:cNvSpPr txBox="1"/>
          <p:nvPr/>
        </p:nvSpPr>
        <p:spPr>
          <a:xfrm>
            <a:off x="76200" y="76200"/>
            <a:ext cx="19811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09041"/>
              </p:ext>
            </p:extLst>
          </p:nvPr>
        </p:nvGraphicFramePr>
        <p:xfrm>
          <a:off x="239785" y="2133366"/>
          <a:ext cx="4179815" cy="312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703216"/>
              </p:ext>
            </p:extLst>
          </p:nvPr>
        </p:nvGraphicFramePr>
        <p:xfrm>
          <a:off x="4648200" y="2133366"/>
          <a:ext cx="4256015" cy="312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924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304BD3-2E0A-48EA-8486-A506DF3D5435}"/>
              </a:ext>
            </a:extLst>
          </p:cNvPr>
          <p:cNvSpPr txBox="1"/>
          <p:nvPr/>
        </p:nvSpPr>
        <p:spPr>
          <a:xfrm>
            <a:off x="76200" y="76200"/>
            <a:ext cx="2133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2024-2025 UG Report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231560"/>
              </p:ext>
            </p:extLst>
          </p:nvPr>
        </p:nvGraphicFramePr>
        <p:xfrm>
          <a:off x="2044700" y="1898792"/>
          <a:ext cx="5054600" cy="320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438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12828</TotalTime>
  <Words>1082</Words>
  <Application>Microsoft Office PowerPoint</Application>
  <PresentationFormat>On-screen Show (4:3)</PresentationFormat>
  <Paragraphs>202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Piedmont University  Walker College of  Business   2024-2025 SACS     UG Report  </vt:lpstr>
      <vt:lpstr> Assessment Value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Taylor</dc:creator>
  <cp:lastModifiedBy>Coker, Katy</cp:lastModifiedBy>
  <cp:revision>500</cp:revision>
  <cp:lastPrinted>2023-05-23T18:04:25Z</cp:lastPrinted>
  <dcterms:created xsi:type="dcterms:W3CDTF">2015-08-05T04:44:37Z</dcterms:created>
  <dcterms:modified xsi:type="dcterms:W3CDTF">2025-04-15T20:32:31Z</dcterms:modified>
</cp:coreProperties>
</file>